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9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65" r:id="rId19"/>
    <p:sldId id="285" r:id="rId20"/>
    <p:sldId id="286" r:id="rId21"/>
    <p:sldId id="287" r:id="rId22"/>
    <p:sldId id="288" r:id="rId23"/>
    <p:sldId id="266" r:id="rId24"/>
    <p:sldId id="280" r:id="rId25"/>
    <p:sldId id="281" r:id="rId26"/>
    <p:sldId id="290" r:id="rId27"/>
    <p:sldId id="291" r:id="rId28"/>
    <p:sldId id="26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357"/>
    <a:srgbClr val="1A3F6C"/>
    <a:srgbClr val="002060"/>
    <a:srgbClr val="D5F6FF"/>
    <a:srgbClr val="E29ADF"/>
    <a:srgbClr val="A23F2E"/>
    <a:srgbClr val="1F4A7F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60"/>
  </p:normalViewPr>
  <p:slideViewPr>
    <p:cSldViewPr>
      <p:cViewPr>
        <p:scale>
          <a:sx n="75" d="100"/>
          <a:sy n="75" d="100"/>
        </p:scale>
        <p:origin x="-338" y="2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7B42-8FC6-4CE6-9083-661B3FB12BA4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206C-63EA-482B-AB1E-5B874C75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BDEF-8091-44D1-AA82-488DA2790E83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11C6-FFCA-4C42-A7CD-E7BB06BB7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1CE8-9AFE-4C97-994A-A0145D2A0CD6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3158-22D8-4913-BEDE-5CB1543B8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2FAC-D9C8-4C03-BED0-119507A63BD9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EE5A-3AE1-4760-82F1-E6D86E22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6D71-C057-4B8E-81FE-50999EA18C5B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C8F9-D511-46D1-959A-B78DCACF3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6F63-F8F3-4FBB-B7DD-88BBCF6C1E99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A087-3957-43A5-9118-7816D726B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261B-9263-4D76-B099-8D6DE5216041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666C-8534-4329-AAD1-60E325522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2E8F-E1ED-4958-A5F7-3814939226F4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1D4B-51AF-4CEF-8772-8B31B4B51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D8F4-44D9-4F3F-98BA-CFCE6DD1D1D5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53C8-9727-459E-8190-3AB3CDAB8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4757A-A321-49D9-AB94-A22B33BC469A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4DE8-B558-459C-B0F2-961D92224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3740-DF7F-47EA-AED2-4E9C674F7D7A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4184-8731-45D8-BC16-71EF1E5D0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34A020-E6B6-4366-9DA8-4A6CCD4CEA83}" type="datetimeFigureOut">
              <a:rPr lang="en-US"/>
              <a:pPr>
                <a:defRPr/>
              </a:pPr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E5559D-8BC4-4B68-AE36-D5702D665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12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2885" y="1827074"/>
            <a:ext cx="7438255" cy="1754326"/>
          </a:xfrm>
          <a:prstGeom prst="rect">
            <a:avLst/>
          </a:prstGeom>
          <a:noFill/>
          <a:effectLst>
            <a:reflection stA="90000" endPos="34000" dist="368300" dir="5400000" sy="-100000" algn="bl" rotWithShape="0"/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Chương trình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đường lên đỉnh olympia </a:t>
            </a:r>
          </a:p>
        </p:txBody>
      </p:sp>
      <p:pic>
        <p:nvPicPr>
          <p:cNvPr id="13315" name="Picture 3" descr="C:\Users\Administrator\Desktop\THAO GIANG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733800"/>
            <a:ext cx="33528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010400" y="5410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2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84188"/>
            <a:ext cx="766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1. Đây là mạch điện xoay chiều chỉ có một linh kiện và biết dòng điện cùng pha với điện áp hai đầu mạch.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/>
        </p:nvGraphicFramePr>
        <p:xfrm>
          <a:off x="457200" y="2209800"/>
          <a:ext cx="5715000" cy="500063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66" name="Group 38"/>
          <p:cNvGraphicFramePr>
            <a:graphicFrameLocks noGrp="1"/>
          </p:cNvGraphicFramePr>
          <p:nvPr/>
        </p:nvGraphicFramePr>
        <p:xfrm>
          <a:off x="457200" y="2852738"/>
          <a:ext cx="5715000" cy="500062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3" name="Group 107"/>
          <p:cNvGraphicFramePr>
            <a:graphicFrameLocks noGrp="1"/>
          </p:cNvGraphicFramePr>
          <p:nvPr/>
        </p:nvGraphicFramePr>
        <p:xfrm>
          <a:off x="1066800" y="2057400"/>
          <a:ext cx="6553200" cy="4572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84" name="Group 108"/>
          <p:cNvGraphicFramePr>
            <a:graphicFrameLocks noGrp="1"/>
          </p:cNvGraphicFramePr>
          <p:nvPr/>
        </p:nvGraphicFramePr>
        <p:xfrm>
          <a:off x="1066800" y="2590800"/>
          <a:ext cx="6553200" cy="457200"/>
        </p:xfrm>
        <a:graphic>
          <a:graphicData uri="http://schemas.openxmlformats.org/drawingml/2006/table">
            <a:tbl>
              <a:tblPr/>
              <a:tblGrid>
                <a:gridCol w="655638"/>
                <a:gridCol w="655637"/>
                <a:gridCol w="654050"/>
                <a:gridCol w="655638"/>
                <a:gridCol w="655637"/>
                <a:gridCol w="655638"/>
                <a:gridCol w="655637"/>
                <a:gridCol w="654050"/>
                <a:gridCol w="655638"/>
                <a:gridCol w="6556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679" name="Group 108"/>
          <p:cNvGrpSpPr>
            <a:grpSpLocks/>
          </p:cNvGrpSpPr>
          <p:nvPr/>
        </p:nvGrpSpPr>
        <p:grpSpPr bwMode="auto">
          <a:xfrm>
            <a:off x="228600" y="381000"/>
            <a:ext cx="7740650" cy="1187450"/>
            <a:chOff x="144" y="240"/>
            <a:chExt cx="4876" cy="748"/>
          </a:xfrm>
        </p:grpSpPr>
        <p:sp>
          <p:nvSpPr>
            <p:cNvPr id="24680" name="TextBox 1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44" y="240"/>
              <a:ext cx="48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ahoma" pitchFamily="34" charset="0"/>
                  <a:cs typeface="Tahoma" pitchFamily="34" charset="0"/>
                </a:rPr>
                <a:t>2. Đây là một hiện tượng của mạch R, L, C mắc nối tiếp mà khi xảy ra hiện tượng đó trong mạch có: </a:t>
              </a:r>
            </a:p>
            <a:p>
              <a:endParaRPr lang="en-US" sz="2400">
                <a:latin typeface="Tahoma" pitchFamily="34" charset="0"/>
                <a:cs typeface="Tahoma" pitchFamily="34" charset="0"/>
              </a:endParaRPr>
            </a:p>
          </p:txBody>
        </p:sp>
        <p:graphicFrame>
          <p:nvGraphicFramePr>
            <p:cNvPr id="24630" name="Object 54"/>
            <p:cNvGraphicFramePr>
              <a:graphicFrameLocks noChangeAspect="1"/>
            </p:cNvGraphicFramePr>
            <p:nvPr/>
          </p:nvGraphicFramePr>
          <p:xfrm>
            <a:off x="4008" y="609"/>
            <a:ext cx="936" cy="303"/>
          </p:xfrm>
          <a:graphic>
            <a:graphicData uri="http://schemas.openxmlformats.org/presentationml/2006/ole">
              <p:oleObj spid="_x0000_s24630" name="Equation" r:id="rId4" imgW="60948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84188"/>
            <a:ext cx="7740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3. Đây mạch điện chỉ có một linh kiện và biết điện áp giữa hai đầu đoạn mạch trễ pha </a:t>
            </a:r>
            <a:r>
              <a:rPr lang="en-US" sz="2400">
                <a:latin typeface="Tahoma" pitchFamily="34" charset="0"/>
                <a:sym typeface="Symbol" pitchFamily="18" charset="2"/>
              </a:rPr>
              <a:t></a:t>
            </a:r>
            <a:r>
              <a:rPr lang="de-DE" sz="2400">
                <a:latin typeface="Tahoma" pitchFamily="34" charset="0"/>
              </a:rPr>
              <a:t>/2 so với dòng điện trong mạch:</a:t>
            </a:r>
            <a:endParaRPr lang="en-US" sz="2400">
              <a:latin typeface="Tahoma" pitchFamily="34" charset="0"/>
            </a:endParaRPr>
          </a:p>
        </p:txBody>
      </p:sp>
      <p:graphicFrame>
        <p:nvGraphicFramePr>
          <p:cNvPr id="25641" name="Group 41"/>
          <p:cNvGraphicFramePr>
            <a:graphicFrameLocks noGrp="1"/>
          </p:cNvGraphicFramePr>
          <p:nvPr/>
        </p:nvGraphicFramePr>
        <p:xfrm>
          <a:off x="1524000" y="2362200"/>
          <a:ext cx="6096000" cy="4572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642" name="Group 42"/>
          <p:cNvGraphicFramePr>
            <a:graphicFrameLocks noGrp="1"/>
          </p:cNvGraphicFramePr>
          <p:nvPr/>
        </p:nvGraphicFramePr>
        <p:xfrm>
          <a:off x="1524000" y="3048000"/>
          <a:ext cx="6096000" cy="4572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84188"/>
            <a:ext cx="8350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latin typeface="Tahoma" pitchFamily="34" charset="0"/>
                <a:cs typeface="Tahoma" pitchFamily="34" charset="0"/>
              </a:rPr>
              <a:t>4. Đây là một biện pháp phổ biến dùng để làm giảm công suất hao phí trên đường dây tải điện vì dễ thực hiện và ít tốn kém. </a:t>
            </a:r>
          </a:p>
        </p:txBody>
      </p:sp>
      <p:graphicFrame>
        <p:nvGraphicFramePr>
          <p:cNvPr id="26682" name="Group 58"/>
          <p:cNvGraphicFramePr>
            <a:graphicFrameLocks noGrp="1"/>
          </p:cNvGraphicFramePr>
          <p:nvPr/>
        </p:nvGraphicFramePr>
        <p:xfrm>
          <a:off x="685800" y="1828800"/>
          <a:ext cx="7315200" cy="457200"/>
        </p:xfrm>
        <a:graphic>
          <a:graphicData uri="http://schemas.openxmlformats.org/drawingml/2006/table">
            <a:tbl>
              <a:tblPr/>
              <a:tblGrid>
                <a:gridCol w="665163"/>
                <a:gridCol w="665162"/>
                <a:gridCol w="665163"/>
                <a:gridCol w="665162"/>
                <a:gridCol w="665163"/>
                <a:gridCol w="663575"/>
                <a:gridCol w="665162"/>
                <a:gridCol w="665163"/>
                <a:gridCol w="665162"/>
                <a:gridCol w="665163"/>
                <a:gridCol w="6651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79" name="Group 55"/>
          <p:cNvGraphicFramePr>
            <a:graphicFrameLocks noGrp="1"/>
          </p:cNvGraphicFramePr>
          <p:nvPr/>
        </p:nvGraphicFramePr>
        <p:xfrm>
          <a:off x="685800" y="2362200"/>
          <a:ext cx="7315200" cy="455613"/>
        </p:xfrm>
        <a:graphic>
          <a:graphicData uri="http://schemas.openxmlformats.org/drawingml/2006/table">
            <a:tbl>
              <a:tblPr/>
              <a:tblGrid>
                <a:gridCol w="665163"/>
                <a:gridCol w="665162"/>
                <a:gridCol w="665163"/>
                <a:gridCol w="665162"/>
                <a:gridCol w="665163"/>
                <a:gridCol w="663575"/>
                <a:gridCol w="665162"/>
                <a:gridCol w="665163"/>
                <a:gridCol w="665162"/>
                <a:gridCol w="665163"/>
                <a:gridCol w="6651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549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5. Đây là một đại lượng được tính bằng công thức: </a:t>
            </a:r>
          </a:p>
          <a:p>
            <a:r>
              <a:rPr lang="en-US" sz="2400">
                <a:latin typeface="Tahoma" pitchFamily="34" charset="0"/>
                <a:cs typeface="Tahoma" pitchFamily="34" charset="0"/>
              </a:rPr>
              <a:t>  X = R/Z = U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R</a:t>
            </a:r>
            <a:r>
              <a:rPr lang="en-US" sz="2400">
                <a:latin typeface="Tahoma" pitchFamily="34" charset="0"/>
                <a:cs typeface="Tahoma" pitchFamily="34" charset="0"/>
              </a:rPr>
              <a:t>/U. Vậy X là:</a:t>
            </a:r>
          </a:p>
        </p:txBody>
      </p:sp>
      <p:graphicFrame>
        <p:nvGraphicFramePr>
          <p:cNvPr id="27709" name="Group 61"/>
          <p:cNvGraphicFramePr>
            <a:graphicFrameLocks noGrp="1"/>
          </p:cNvGraphicFramePr>
          <p:nvPr/>
        </p:nvGraphicFramePr>
        <p:xfrm>
          <a:off x="762000" y="2287588"/>
          <a:ext cx="7239000" cy="457200"/>
        </p:xfrm>
        <a:graphic>
          <a:graphicData uri="http://schemas.openxmlformats.org/drawingml/2006/table">
            <a:tbl>
              <a:tblPr/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10" name="Group 62"/>
          <p:cNvGraphicFramePr>
            <a:graphicFrameLocks noGrp="1"/>
          </p:cNvGraphicFramePr>
          <p:nvPr/>
        </p:nvGraphicFramePr>
        <p:xfrm>
          <a:off x="762000" y="2820988"/>
          <a:ext cx="7239000" cy="457200"/>
        </p:xfrm>
        <a:graphic>
          <a:graphicData uri="http://schemas.openxmlformats.org/drawingml/2006/table">
            <a:tbl>
              <a:tblPr/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484188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6. Đây là một thiết bị dùng để biến đổi điện áp xoay chiều</a:t>
            </a:r>
          </a:p>
        </p:txBody>
      </p:sp>
      <p:graphicFrame>
        <p:nvGraphicFramePr>
          <p:cNvPr id="28720" name="Group 48"/>
          <p:cNvGraphicFramePr>
            <a:graphicFrameLocks noGrp="1"/>
          </p:cNvGraphicFramePr>
          <p:nvPr/>
        </p:nvGraphicFramePr>
        <p:xfrm>
          <a:off x="990600" y="1676400"/>
          <a:ext cx="6629400" cy="4572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721" name="Group 49"/>
          <p:cNvGraphicFramePr>
            <a:graphicFrameLocks noGrp="1"/>
          </p:cNvGraphicFramePr>
          <p:nvPr/>
        </p:nvGraphicFramePr>
        <p:xfrm>
          <a:off x="990600" y="2209800"/>
          <a:ext cx="6629400" cy="4572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484188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7. Đây là một cuộn dây của máy biến áp được nối ra các cơ sở tiêu thụ điện năng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397000"/>
          <a:ext cx="670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  <a:gridCol w="67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2400" b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747" name="Group 51"/>
          <p:cNvGraphicFramePr>
            <a:graphicFrameLocks noGrp="1"/>
          </p:cNvGraphicFramePr>
          <p:nvPr/>
        </p:nvGraphicFramePr>
        <p:xfrm>
          <a:off x="914400" y="1905000"/>
          <a:ext cx="6705600" cy="457200"/>
        </p:xfrm>
        <a:graphic>
          <a:graphicData uri="http://schemas.openxmlformats.org/drawingml/2006/table">
            <a:tbl>
              <a:tblPr/>
              <a:tblGrid>
                <a:gridCol w="669925"/>
                <a:gridCol w="671513"/>
                <a:gridCol w="669925"/>
                <a:gridCol w="671512"/>
                <a:gridCol w="669925"/>
                <a:gridCol w="669925"/>
                <a:gridCol w="671513"/>
                <a:gridCol w="669925"/>
                <a:gridCol w="671512"/>
                <a:gridCol w="669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484188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ahoma" pitchFamily="34" charset="0"/>
                <a:cs typeface="Tahoma" pitchFamily="34" charset="0"/>
              </a:rPr>
              <a:t>8. Các số liệu ghi trên các thiết bị điện là cho biết giá trị: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/>
        </p:nvGraphicFramePr>
        <p:xfrm>
          <a:off x="1524000" y="1397000"/>
          <a:ext cx="6096000" cy="4572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65" name="Group 45"/>
          <p:cNvGraphicFramePr>
            <a:graphicFrameLocks noGrp="1"/>
          </p:cNvGraphicFramePr>
          <p:nvPr/>
        </p:nvGraphicFramePr>
        <p:xfrm>
          <a:off x="1524000" y="1905000"/>
          <a:ext cx="6096000" cy="4572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3: Tăng tốc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0" y="1676400"/>
            <a:ext cx="9144000" cy="3935413"/>
          </a:xfrm>
          <a:prstGeom prst="rect">
            <a:avLst/>
          </a:prstGeom>
          <a:solidFill>
            <a:srgbClr val="AFEE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>
                <a:latin typeface="Tahoma" pitchFamily="34" charset="0"/>
                <a:cs typeface="Tahoma" pitchFamily="34" charset="0"/>
              </a:rPr>
              <a:t>Mỗi đội sẽ giải nhanh 4 bài toán, mỗi bài là 30s và giơ lựa chọn.</a:t>
            </a:r>
          </a:p>
          <a:p>
            <a:pPr marL="457200" indent="-457200">
              <a:buFontTx/>
              <a:buChar char="-"/>
            </a:pPr>
            <a:r>
              <a:rPr lang="en-US" sz="2800">
                <a:latin typeface="Tahoma" pitchFamily="34" charset="0"/>
                <a:cs typeface="Tahoma" pitchFamily="34" charset="0"/>
              </a:rPr>
              <a:t>Mỗi câu trả lời đúng được 20đ. Trả lời sai không bị trừ điểm.</a:t>
            </a:r>
          </a:p>
          <a:p>
            <a:pPr marL="457200" indent="-457200">
              <a:buFontTx/>
              <a:buChar char="-"/>
            </a:pPr>
            <a:r>
              <a:rPr lang="en-US" sz="2800">
                <a:latin typeface="Tahoma" pitchFamily="34" charset="0"/>
                <a:cs typeface="Tahoma" pitchFamily="34" charset="0"/>
              </a:rPr>
              <a:t>Đội nào trả lời đúng thì cử một thành viên lên sửa bài, nếu sửa sai thì bị trừ 10đ.</a:t>
            </a:r>
          </a:p>
          <a:p>
            <a:pPr marL="457200" indent="-457200">
              <a:buFontTx/>
              <a:buChar char="-"/>
            </a:pPr>
            <a:endParaRPr lang="en-US" sz="280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Lưu ý</a:t>
            </a:r>
            <a:r>
              <a:rPr lang="en-US" sz="2800">
                <a:latin typeface="Tahoma" pitchFamily="34" charset="0"/>
                <a:cs typeface="Tahoma" pitchFamily="34" charset="0"/>
              </a:rPr>
              <a:t>: thành viên lên sửa bài là người </a:t>
            </a:r>
            <a:r>
              <a:rPr lang="en-US" sz="280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chưa tham gia</a:t>
            </a:r>
            <a:r>
              <a:rPr lang="en-US" sz="2800">
                <a:latin typeface="Tahoma" pitchFamily="34" charset="0"/>
                <a:cs typeface="Tahoma" pitchFamily="34" charset="0"/>
              </a:rPr>
              <a:t> vòng 1 và vòng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18" name="TextBox 1"/>
          <p:cNvSpPr txBox="1">
            <a:spLocks noChangeArrowheads="1"/>
          </p:cNvSpPr>
          <p:nvPr/>
        </p:nvSpPr>
        <p:spPr bwMode="auto">
          <a:xfrm>
            <a:off x="533400" y="18954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Bài toán 1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it-IT" sz="2400">
                <a:latin typeface="Tahoma" pitchFamily="34" charset="0"/>
              </a:rPr>
              <a:t>Dòng điện                                đi qua ampe kế. Tần số của dòng điện và số chỉ của ampe kế là:</a:t>
            </a:r>
            <a:endParaRPr lang="pt-BR" sz="2400">
              <a:latin typeface="Tahoma" pitchFamily="34" charset="0"/>
            </a:endParaRPr>
          </a:p>
        </p:txBody>
      </p:sp>
      <p:sp>
        <p:nvSpPr>
          <p:cNvPr id="32819" name="TextBox 2"/>
          <p:cNvSpPr txBox="1">
            <a:spLocks noChangeArrowheads="1"/>
          </p:cNvSpPr>
          <p:nvPr/>
        </p:nvSpPr>
        <p:spPr bwMode="auto">
          <a:xfrm>
            <a:off x="762000" y="296227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pt-BR" sz="2400">
                <a:latin typeface="Tahoma" pitchFamily="34" charset="0"/>
              </a:rPr>
              <a:t>100 Hz và 5 A 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91000" y="2971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pt-BR" sz="2400">
                <a:latin typeface="Tahoma" pitchFamily="34" charset="0"/>
                <a:cs typeface="Tahoma" pitchFamily="34" charset="0"/>
              </a:rPr>
              <a:t>50 Hz và 5 A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2821" name="TextBox 4"/>
          <p:cNvSpPr txBox="1">
            <a:spLocks noChangeArrowheads="1"/>
          </p:cNvSpPr>
          <p:nvPr/>
        </p:nvSpPr>
        <p:spPr bwMode="auto">
          <a:xfrm>
            <a:off x="736600" y="3581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pt-BR" sz="2400">
                <a:latin typeface="Tahoma" pitchFamily="34" charset="0"/>
                <a:cs typeface="Tahoma" pitchFamily="34" charset="0"/>
              </a:rPr>
              <a:t>100 Hz và 5      A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2822" name="TextBox 5"/>
          <p:cNvSpPr txBox="1">
            <a:spLocks noChangeArrowheads="1"/>
          </p:cNvSpPr>
          <p:nvPr/>
        </p:nvSpPr>
        <p:spPr bwMode="auto">
          <a:xfrm>
            <a:off x="4191000" y="35687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D. </a:t>
            </a:r>
            <a:r>
              <a:rPr lang="pt-BR" sz="2400">
                <a:latin typeface="Tahoma" pitchFamily="34" charset="0"/>
                <a:cs typeface="Tahoma" pitchFamily="34" charset="0"/>
              </a:rPr>
              <a:t>50 Hz và 5     A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3: Tăng tốc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134100" y="4267200"/>
            <a:ext cx="1752600" cy="1600200"/>
            <a:chOff x="1164" y="924"/>
            <a:chExt cx="1908" cy="1908"/>
          </a:xfrm>
        </p:grpSpPr>
        <p:grpSp>
          <p:nvGrpSpPr>
            <p:cNvPr id="32856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2858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2859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2860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2857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5638800" y="45640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5638800" y="45640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5638800" y="45640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5638800" y="45640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5819775" y="45640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graphicFrame>
        <p:nvGraphicFramePr>
          <p:cNvPr id="32813" name="Object 45"/>
          <p:cNvGraphicFramePr>
            <a:graphicFrameLocks noChangeAspect="1"/>
          </p:cNvGraphicFramePr>
          <p:nvPr/>
        </p:nvGraphicFramePr>
        <p:xfrm>
          <a:off x="3886200" y="1860550"/>
          <a:ext cx="2752725" cy="501650"/>
        </p:xfrm>
        <a:graphic>
          <a:graphicData uri="http://schemas.openxmlformats.org/presentationml/2006/ole">
            <p:oleObj spid="_x0000_s32813" name="Equation" r:id="rId6" imgW="1409088" imgH="253890" progId="Equation.DSMT4">
              <p:embed/>
            </p:oleObj>
          </a:graphicData>
        </a:graphic>
      </p:graphicFrame>
      <p:graphicFrame>
        <p:nvGraphicFramePr>
          <p:cNvPr id="32815" name="Object 47"/>
          <p:cNvGraphicFramePr>
            <a:graphicFrameLocks noChangeAspect="1"/>
          </p:cNvGraphicFramePr>
          <p:nvPr/>
        </p:nvGraphicFramePr>
        <p:xfrm>
          <a:off x="2819400" y="3544888"/>
          <a:ext cx="533400" cy="476250"/>
        </p:xfrm>
        <a:graphic>
          <a:graphicData uri="http://schemas.openxmlformats.org/presentationml/2006/ole">
            <p:oleObj spid="_x0000_s32815" name="Equation" r:id="rId7" imgW="241200" imgH="215640" progId="Equation.DSMT4">
              <p:embed/>
            </p:oleObj>
          </a:graphicData>
        </a:graphic>
      </p:graphicFrame>
      <p:graphicFrame>
        <p:nvGraphicFramePr>
          <p:cNvPr id="32816" name="Object 48"/>
          <p:cNvGraphicFramePr>
            <a:graphicFrameLocks noChangeAspect="1"/>
          </p:cNvGraphicFramePr>
          <p:nvPr/>
        </p:nvGraphicFramePr>
        <p:xfrm>
          <a:off x="6096000" y="3505200"/>
          <a:ext cx="533400" cy="476250"/>
        </p:xfrm>
        <a:graphic>
          <a:graphicData uri="http://schemas.openxmlformats.org/presentationml/2006/ole">
            <p:oleObj spid="_x0000_s32816" name="Equation" r:id="rId8" imgW="241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utoUpdateAnimBg="0"/>
      <p:bldP spid="16" grpId="0" autoUpdateAnimBg="0"/>
      <p:bldP spid="17" grpId="0" autoUpdateAnimBg="0"/>
      <p:bldP spid="18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4114800" cy="677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THỂ LỆ CUỘC THI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914400" y="1752600"/>
            <a:ext cx="7467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VÒNG 1: KHỞI ĐỘNG</a:t>
            </a:r>
          </a:p>
          <a:p>
            <a:endParaRPr lang="en-US" sz="320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200">
                <a:solidFill>
                  <a:schemeClr val="folHlink"/>
                </a:solidFill>
                <a:latin typeface="Tahoma" pitchFamily="34" charset="0"/>
                <a:cs typeface="Tahoma" pitchFamily="34" charset="0"/>
              </a:rPr>
              <a:t>VÒNG 2: VƯỢT CHƯỚNG NGẠI VẬT</a:t>
            </a:r>
          </a:p>
          <a:p>
            <a:endParaRPr lang="en-US" sz="3200">
              <a:solidFill>
                <a:schemeClr val="folHlin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200">
                <a:solidFill>
                  <a:schemeClr val="hlink"/>
                </a:solidFill>
                <a:latin typeface="Tahoma" pitchFamily="34" charset="0"/>
                <a:cs typeface="Tahoma" pitchFamily="34" charset="0"/>
              </a:rPr>
              <a:t>VÒNG 3: TĂNG TỐC</a:t>
            </a:r>
          </a:p>
          <a:p>
            <a:endParaRPr lang="en-US" sz="3200">
              <a:solidFill>
                <a:schemeClr val="hlink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20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VÒNG 4: VỀ ĐÍCH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533400" y="1314450"/>
            <a:ext cx="8305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Bài toán 2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de-DE" sz="2400">
                <a:latin typeface="Tahoma" pitchFamily="34" charset="0"/>
              </a:rPr>
              <a:t>Đặt vào hai đầu cuộn cảm L =1/</a:t>
            </a:r>
            <a:r>
              <a:rPr lang="en-US" sz="2400">
                <a:latin typeface="Tahoma" pitchFamily="34" charset="0"/>
                <a:sym typeface="Symbol" pitchFamily="18" charset="2"/>
              </a:rPr>
              <a:t></a:t>
            </a:r>
            <a:r>
              <a:rPr lang="de-DE" sz="2400">
                <a:latin typeface="Tahoma" pitchFamily="34" charset="0"/>
              </a:rPr>
              <a:t>(H) một điện áp xoay chiều 220 V-50 Hz. Cường độ dòng điện hiệu dụng qua cuộn cảm là: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762000" y="326707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pt-BR" sz="2400">
                <a:latin typeface="Tahoma" pitchFamily="34" charset="0"/>
                <a:cs typeface="Tahoma" pitchFamily="34" charset="0"/>
              </a:rPr>
              <a:t>2 A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2700" y="32670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pt-BR" sz="2400">
                <a:latin typeface="Tahoma" pitchFamily="34" charset="0"/>
                <a:cs typeface="Tahoma" pitchFamily="34" charset="0"/>
              </a:rPr>
              <a:t>2,2 A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4622800" y="327183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pt-BR" sz="2400">
                <a:latin typeface="Tahoma" pitchFamily="34" charset="0"/>
                <a:cs typeface="Tahoma" pitchFamily="34" charset="0"/>
              </a:rPr>
              <a:t>1,6 A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6629400" y="3276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D. </a:t>
            </a:r>
            <a:r>
              <a:rPr lang="pt-BR" sz="2400">
                <a:latin typeface="Tahoma" pitchFamily="34" charset="0"/>
                <a:cs typeface="Tahoma" pitchFamily="34" charset="0"/>
              </a:rPr>
              <a:t>1,1 A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3: Tăng tốc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5829300" y="4572000"/>
            <a:ext cx="1752600" cy="1600200"/>
            <a:chOff x="1164" y="924"/>
            <a:chExt cx="1908" cy="1908"/>
          </a:xfrm>
        </p:grpSpPr>
        <p:grpSp>
          <p:nvGrpSpPr>
            <p:cNvPr id="33832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3834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3835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3836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3833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5334000" y="4868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334000" y="4868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334000" y="4868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5334000" y="4868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514975" y="4868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utoUpdateAnimBg="0"/>
      <p:bldP spid="15" grpId="0" autoUpdateAnimBg="0"/>
      <p:bldP spid="16" grpId="0" autoUpdateAnimBg="0"/>
      <p:bldP spid="17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2" name="TextBox 1"/>
          <p:cNvSpPr txBox="1">
            <a:spLocks noChangeArrowheads="1"/>
          </p:cNvSpPr>
          <p:nvPr/>
        </p:nvSpPr>
        <p:spPr bwMode="auto">
          <a:xfrm>
            <a:off x="698500" y="11430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Bài toán 3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pt-BR" sz="2400">
                <a:latin typeface="Tahoma" pitchFamily="34" charset="0"/>
              </a:rPr>
              <a:t>Một mạch điện xoay chiều gồm R = 150    , </a:t>
            </a:r>
          </a:p>
          <a:p>
            <a:r>
              <a:rPr lang="pt-BR" sz="2400">
                <a:latin typeface="Tahoma" pitchFamily="34" charset="0"/>
              </a:rPr>
              <a:t>L = 0,636 H , C = 63,6 F mắc nối tiếp, f = 50Hz. Tổng trở của đoạn mạch điện là :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34873" name="TextBox 2"/>
          <p:cNvSpPr txBox="1">
            <a:spLocks noChangeArrowheads="1"/>
          </p:cNvSpPr>
          <p:nvPr/>
        </p:nvSpPr>
        <p:spPr bwMode="auto">
          <a:xfrm>
            <a:off x="685800" y="2667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en-US" sz="2400">
                <a:latin typeface="Calibri" pitchFamily="34" charset="0"/>
              </a:rPr>
              <a:t>50 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4874" name="TextBox 3"/>
          <p:cNvSpPr txBox="1">
            <a:spLocks noChangeArrowheads="1"/>
          </p:cNvSpPr>
          <p:nvPr/>
        </p:nvSpPr>
        <p:spPr bwMode="auto">
          <a:xfrm>
            <a:off x="4073525" y="2743200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en-US" sz="2400">
                <a:latin typeface="Calibri" pitchFamily="34" charset="0"/>
              </a:rPr>
              <a:t>100 </a:t>
            </a:r>
          </a:p>
        </p:txBody>
      </p:sp>
      <p:sp>
        <p:nvSpPr>
          <p:cNvPr id="34875" name="TextBox 4"/>
          <p:cNvSpPr txBox="1">
            <a:spLocks noChangeArrowheads="1"/>
          </p:cNvSpPr>
          <p:nvPr/>
        </p:nvSpPr>
        <p:spPr bwMode="auto">
          <a:xfrm>
            <a:off x="685800" y="327660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en-US" sz="2400">
                <a:latin typeface="Calibri" pitchFamily="34" charset="0"/>
              </a:rPr>
              <a:t>200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76700" y="33528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</a:t>
            </a:r>
            <a:r>
              <a:rPr lang="pt-BR" sz="2400">
                <a:latin typeface="Tahoma" pitchFamily="34" charset="0"/>
                <a:cs typeface="Tahoma" pitchFamily="34" charset="0"/>
              </a:rPr>
              <a:t>. 150</a:t>
            </a:r>
            <a:r>
              <a:rPr lang="en-US" sz="2400">
                <a:latin typeface="Calibri" pitchFamily="34" charset="0"/>
              </a:rPr>
              <a:t>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3: Tăng tốc</a:t>
            </a:r>
          </a:p>
        </p:txBody>
      </p: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6626225" y="5024438"/>
            <a:ext cx="1752600" cy="1600200"/>
            <a:chOff x="1164" y="924"/>
            <a:chExt cx="1908" cy="1908"/>
          </a:xfrm>
        </p:grpSpPr>
        <p:grpSp>
          <p:nvGrpSpPr>
            <p:cNvPr id="34911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4913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4914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4915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4912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4" name="Text Box 3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8" name="Text Box 3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9" name="Text Box 40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81" name="Text Box 4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sp>
        <p:nvSpPr>
          <p:cNvPr id="3491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61" name="Object 45"/>
          <p:cNvGraphicFramePr>
            <a:graphicFrameLocks noChangeAspect="1"/>
          </p:cNvGraphicFramePr>
          <p:nvPr/>
        </p:nvGraphicFramePr>
        <p:xfrm>
          <a:off x="7959725" y="1177925"/>
          <a:ext cx="346075" cy="346075"/>
        </p:xfrm>
        <a:graphic>
          <a:graphicData uri="http://schemas.openxmlformats.org/presentationml/2006/ole">
            <p:oleObj spid="_x0000_s34861" name="Equation" r:id="rId6" imgW="164885" imgH="164885" progId="Equation.DSMT4">
              <p:embed/>
            </p:oleObj>
          </a:graphicData>
        </a:graphic>
      </p:graphicFrame>
      <p:graphicFrame>
        <p:nvGraphicFramePr>
          <p:cNvPr id="34863" name="Object 47"/>
          <p:cNvGraphicFramePr>
            <a:graphicFrameLocks noChangeAspect="1"/>
          </p:cNvGraphicFramePr>
          <p:nvPr/>
        </p:nvGraphicFramePr>
        <p:xfrm>
          <a:off x="1485900" y="2633663"/>
          <a:ext cx="495300" cy="441325"/>
        </p:xfrm>
        <a:graphic>
          <a:graphicData uri="http://schemas.openxmlformats.org/presentationml/2006/ole">
            <p:oleObj spid="_x0000_s34863" name="Equation" r:id="rId7" imgW="241200" imgH="215640" progId="Equation.DSMT4">
              <p:embed/>
            </p:oleObj>
          </a:graphicData>
        </a:graphic>
      </p:graphicFrame>
      <p:graphicFrame>
        <p:nvGraphicFramePr>
          <p:cNvPr id="34864" name="Object 48"/>
          <p:cNvGraphicFramePr>
            <a:graphicFrameLocks noChangeAspect="1"/>
          </p:cNvGraphicFramePr>
          <p:nvPr/>
        </p:nvGraphicFramePr>
        <p:xfrm>
          <a:off x="2057400" y="2701925"/>
          <a:ext cx="346075" cy="346075"/>
        </p:xfrm>
        <a:graphic>
          <a:graphicData uri="http://schemas.openxmlformats.org/presentationml/2006/ole">
            <p:oleObj spid="_x0000_s34864" name="Equation" r:id="rId8" imgW="164885" imgH="164885" progId="Equation.DSMT4">
              <p:embed/>
            </p:oleObj>
          </a:graphicData>
        </a:graphic>
      </p:graphicFrame>
      <p:graphicFrame>
        <p:nvGraphicFramePr>
          <p:cNvPr id="34865" name="Object 49"/>
          <p:cNvGraphicFramePr>
            <a:graphicFrameLocks noChangeAspect="1"/>
          </p:cNvGraphicFramePr>
          <p:nvPr/>
        </p:nvGraphicFramePr>
        <p:xfrm>
          <a:off x="5562600" y="2790825"/>
          <a:ext cx="346075" cy="346075"/>
        </p:xfrm>
        <a:graphic>
          <a:graphicData uri="http://schemas.openxmlformats.org/presentationml/2006/ole">
            <p:oleObj spid="_x0000_s34865" name="Equation" r:id="rId9" imgW="164885" imgH="164885" progId="Equation.DSMT4">
              <p:embed/>
            </p:oleObj>
          </a:graphicData>
        </a:graphic>
      </p:graphicFrame>
      <p:graphicFrame>
        <p:nvGraphicFramePr>
          <p:cNvPr id="34866" name="Object 50"/>
          <p:cNvGraphicFramePr>
            <a:graphicFrameLocks noChangeAspect="1"/>
          </p:cNvGraphicFramePr>
          <p:nvPr/>
        </p:nvGraphicFramePr>
        <p:xfrm>
          <a:off x="5638800" y="3352800"/>
          <a:ext cx="346075" cy="346075"/>
        </p:xfrm>
        <a:graphic>
          <a:graphicData uri="http://schemas.openxmlformats.org/presentationml/2006/ole">
            <p:oleObj spid="_x0000_s34866" name="Equation" r:id="rId10" imgW="164885" imgH="164885" progId="Equation.DSMT4">
              <p:embed/>
            </p:oleObj>
          </a:graphicData>
        </a:graphic>
      </p:graphicFrame>
      <p:graphicFrame>
        <p:nvGraphicFramePr>
          <p:cNvPr id="34867" name="Object 51"/>
          <p:cNvGraphicFramePr>
            <a:graphicFrameLocks noChangeAspect="1"/>
          </p:cNvGraphicFramePr>
          <p:nvPr/>
        </p:nvGraphicFramePr>
        <p:xfrm>
          <a:off x="2168525" y="3298825"/>
          <a:ext cx="346075" cy="346075"/>
        </p:xfrm>
        <a:graphic>
          <a:graphicData uri="http://schemas.openxmlformats.org/presentationml/2006/ole">
            <p:oleObj spid="_x0000_s34867" name="Equation" r:id="rId11" imgW="164885" imgH="164885" progId="Equation.DSMT4">
              <p:embed/>
            </p:oleObj>
          </a:graphicData>
        </a:graphic>
      </p:graphicFrame>
      <p:graphicFrame>
        <p:nvGraphicFramePr>
          <p:cNvPr id="34868" name="Object 52"/>
          <p:cNvGraphicFramePr>
            <a:graphicFrameLocks noChangeAspect="1"/>
          </p:cNvGraphicFramePr>
          <p:nvPr/>
        </p:nvGraphicFramePr>
        <p:xfrm>
          <a:off x="1600200" y="3181350"/>
          <a:ext cx="533400" cy="476250"/>
        </p:xfrm>
        <a:graphic>
          <a:graphicData uri="http://schemas.openxmlformats.org/presentationml/2006/ole">
            <p:oleObj spid="_x0000_s34868" name="Equation" r:id="rId12" imgW="241200" imgH="215640" progId="Equation.DSMT4">
              <p:embed/>
            </p:oleObj>
          </a:graphicData>
        </a:graphic>
      </p:graphicFrame>
      <p:graphicFrame>
        <p:nvGraphicFramePr>
          <p:cNvPr id="34869" name="Object 53"/>
          <p:cNvGraphicFramePr>
            <a:graphicFrameLocks noChangeAspect="1"/>
          </p:cNvGraphicFramePr>
          <p:nvPr/>
        </p:nvGraphicFramePr>
        <p:xfrm>
          <a:off x="5054600" y="2697163"/>
          <a:ext cx="508000" cy="454025"/>
        </p:xfrm>
        <a:graphic>
          <a:graphicData uri="http://schemas.openxmlformats.org/presentationml/2006/ole">
            <p:oleObj spid="_x0000_s34869" name="Equation" r:id="rId13" imgW="241200" imgH="215640" progId="Equation.DSMT4">
              <p:embed/>
            </p:oleObj>
          </a:graphicData>
        </a:graphic>
      </p:graphicFrame>
      <p:graphicFrame>
        <p:nvGraphicFramePr>
          <p:cNvPr id="34870" name="Object 54"/>
          <p:cNvGraphicFramePr>
            <a:graphicFrameLocks noChangeAspect="1"/>
          </p:cNvGraphicFramePr>
          <p:nvPr/>
        </p:nvGraphicFramePr>
        <p:xfrm>
          <a:off x="5105400" y="3270250"/>
          <a:ext cx="533400" cy="476250"/>
        </p:xfrm>
        <a:graphic>
          <a:graphicData uri="http://schemas.openxmlformats.org/presentationml/2006/ole">
            <p:oleObj spid="_x0000_s34870" name="Equation" r:id="rId14" imgW="241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 autoUpdateAnimBg="0"/>
      <p:bldP spid="52" grpId="0" autoUpdateAnimBg="0"/>
      <p:bldP spid="53" grpId="0" autoUpdateAnimBg="0"/>
      <p:bldP spid="54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9" name="TextBox 1"/>
          <p:cNvSpPr txBox="1">
            <a:spLocks noChangeArrowheads="1"/>
          </p:cNvSpPr>
          <p:nvPr/>
        </p:nvSpPr>
        <p:spPr bwMode="auto">
          <a:xfrm>
            <a:off x="0" y="1066800"/>
            <a:ext cx="8991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Bài toán 4</a:t>
            </a:r>
            <a:r>
              <a:rPr lang="en-US" sz="2200">
                <a:latin typeface="Tahoma" pitchFamily="34" charset="0"/>
                <a:cs typeface="Tahoma" pitchFamily="34" charset="0"/>
              </a:rPr>
              <a:t>: </a:t>
            </a:r>
            <a:r>
              <a:rPr lang="vi-VN" sz="2200">
                <a:latin typeface="Tahoma" pitchFamily="34" charset="0"/>
              </a:rPr>
              <a:t>Đặt </a:t>
            </a:r>
            <a:r>
              <a:rPr lang="en-US" sz="2200">
                <a:latin typeface="Tahoma" pitchFamily="34" charset="0"/>
              </a:rPr>
              <a:t>điện áp</a:t>
            </a:r>
            <a:r>
              <a:rPr lang="vi-VN" sz="2200">
                <a:latin typeface="Tahoma" pitchFamily="34" charset="0"/>
              </a:rPr>
              <a:t> u = U</a:t>
            </a:r>
            <a:r>
              <a:rPr lang="vi-VN" sz="2200" baseline="-25000">
                <a:latin typeface="Tahoma" pitchFamily="34" charset="0"/>
              </a:rPr>
              <a:t>0</a:t>
            </a:r>
            <a:r>
              <a:rPr lang="vi-VN" sz="2200">
                <a:latin typeface="Tahoma" pitchFamily="34" charset="0"/>
              </a:rPr>
              <a:t>sinωt với ω, U</a:t>
            </a:r>
            <a:r>
              <a:rPr lang="vi-VN" sz="2200" baseline="-25000">
                <a:latin typeface="Tahoma" pitchFamily="34" charset="0"/>
              </a:rPr>
              <a:t>0</a:t>
            </a:r>
            <a:r>
              <a:rPr lang="vi-VN" sz="2200">
                <a:latin typeface="Tahoma" pitchFamily="34" charset="0"/>
              </a:rPr>
              <a:t> không đổi vào hai đầu đoạn mạch RLC không phân nhánh. </a:t>
            </a:r>
            <a:r>
              <a:rPr lang="en-US" sz="2200">
                <a:latin typeface="Tahoma" pitchFamily="34" charset="0"/>
              </a:rPr>
              <a:t>Điện áp</a:t>
            </a:r>
            <a:r>
              <a:rPr lang="vi-VN" sz="2200">
                <a:latin typeface="Tahoma" pitchFamily="34" charset="0"/>
              </a:rPr>
              <a:t> hiệu dụng hai đầu điện trở thuần là 80 V, hai đầu cuộn dây thuần cảm là 120 V và hai đầu tụ điện là 60 V. </a:t>
            </a:r>
            <a:r>
              <a:rPr lang="en-US" sz="2200">
                <a:latin typeface="Tahoma" pitchFamily="34" charset="0"/>
              </a:rPr>
              <a:t>Điện áp cực đại</a:t>
            </a:r>
            <a:r>
              <a:rPr lang="vi-VN" sz="2200">
                <a:latin typeface="Tahoma" pitchFamily="34" charset="0"/>
              </a:rPr>
              <a:t> ở hai đầu đoạn mạch này </a:t>
            </a:r>
            <a:r>
              <a:rPr lang="en-US" sz="2200">
                <a:latin typeface="Tahoma" pitchFamily="34" charset="0"/>
              </a:rPr>
              <a:t>là:</a:t>
            </a:r>
            <a:r>
              <a:rPr lang="vi-VN" sz="2200">
                <a:latin typeface="Tahoma" pitchFamily="34" charset="0"/>
              </a:rPr>
              <a:t> </a:t>
            </a:r>
            <a:endParaRPr lang="pt-BR" sz="2200"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3: Tăng tốc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454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en-US" sz="2400">
                <a:latin typeface="Tahoma" pitchFamily="34" charset="0"/>
                <a:cs typeface="Tahoma" pitchFamily="34" charset="0"/>
              </a:rPr>
              <a:t>100     V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92" name="TextBox 8"/>
          <p:cNvSpPr txBox="1">
            <a:spLocks noChangeArrowheads="1"/>
          </p:cNvSpPr>
          <p:nvPr/>
        </p:nvSpPr>
        <p:spPr bwMode="auto">
          <a:xfrm>
            <a:off x="2498725" y="3454400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en-US" sz="2400">
                <a:latin typeface="Tahoma" pitchFamily="34" charset="0"/>
                <a:cs typeface="Tahoma" pitchFamily="34" charset="0"/>
              </a:rPr>
              <a:t>100 V</a:t>
            </a:r>
          </a:p>
        </p:txBody>
      </p:sp>
      <p:sp>
        <p:nvSpPr>
          <p:cNvPr id="35893" name="TextBox 9"/>
          <p:cNvSpPr txBox="1">
            <a:spLocks noChangeArrowheads="1"/>
          </p:cNvSpPr>
          <p:nvPr/>
        </p:nvSpPr>
        <p:spPr bwMode="auto">
          <a:xfrm>
            <a:off x="4302125" y="3454400"/>
            <a:ext cx="240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pt-BR" sz="2400">
                <a:latin typeface="Tahoma" pitchFamily="34" charset="0"/>
                <a:cs typeface="Tahoma" pitchFamily="34" charset="0"/>
              </a:rPr>
              <a:t>140      V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94" name="TextBox 10"/>
          <p:cNvSpPr txBox="1">
            <a:spLocks noChangeArrowheads="1"/>
          </p:cNvSpPr>
          <p:nvPr/>
        </p:nvSpPr>
        <p:spPr bwMode="auto">
          <a:xfrm>
            <a:off x="6629400" y="3454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D. </a:t>
            </a:r>
            <a:r>
              <a:rPr lang="en-US" sz="2400">
                <a:latin typeface="Tahoma" pitchFamily="34" charset="0"/>
                <a:cs typeface="Tahoma" pitchFamily="34" charset="0"/>
              </a:rPr>
              <a:t>220      V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6286500" y="4953000"/>
            <a:ext cx="1752600" cy="1600200"/>
            <a:chOff x="1164" y="924"/>
            <a:chExt cx="1908" cy="1908"/>
          </a:xfrm>
        </p:grpSpPr>
        <p:grpSp>
          <p:nvGrpSpPr>
            <p:cNvPr id="35927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5929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5930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5931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5928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791200" y="5249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5791200" y="5249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5791200" y="5249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5791200" y="5249863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5972175" y="5249863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graphicFrame>
        <p:nvGraphicFramePr>
          <p:cNvPr id="35885" name="Object 45"/>
          <p:cNvGraphicFramePr>
            <a:graphicFrameLocks noChangeAspect="1"/>
          </p:cNvGraphicFramePr>
          <p:nvPr/>
        </p:nvGraphicFramePr>
        <p:xfrm>
          <a:off x="1282700" y="3419475"/>
          <a:ext cx="495300" cy="441325"/>
        </p:xfrm>
        <a:graphic>
          <a:graphicData uri="http://schemas.openxmlformats.org/presentationml/2006/ole">
            <p:oleObj spid="_x0000_s35885" name="Equation" r:id="rId6" imgW="241200" imgH="215640" progId="Equation.DSMT4">
              <p:embed/>
            </p:oleObj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7658100" y="3419475"/>
          <a:ext cx="495300" cy="441325"/>
        </p:xfrm>
        <a:graphic>
          <a:graphicData uri="http://schemas.openxmlformats.org/presentationml/2006/ole">
            <p:oleObj spid="_x0000_s35886" name="Equation" r:id="rId7" imgW="241200" imgH="215640" progId="Equation.DSMT4">
              <p:embed/>
            </p:oleObj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5283200" y="3406775"/>
          <a:ext cx="495300" cy="441325"/>
        </p:xfrm>
        <a:graphic>
          <a:graphicData uri="http://schemas.openxmlformats.org/presentationml/2006/ole">
            <p:oleObj spid="_x0000_s35887" name="Equation" r:id="rId8" imgW="241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utoUpdateAnimBg="0"/>
      <p:bldP spid="19" grpId="0" autoUpdateAnimBg="0"/>
      <p:bldP spid="20" grpId="0" autoUpdateAnimBg="0"/>
      <p:bldP spid="21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9670"/>
            <a:ext cx="53339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4: Về đích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3298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Gồm 4 câu. Mỗi câu đúng tương ứng 20đ. Trả lời sai bị trừ 10đ.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Mỗi đội có 1 lần chọn ngôi sao hy vọng, nếu trả lời đúng được 40đ, nếu sai thì bị trừ 20đ.</a:t>
            </a:r>
          </a:p>
          <a:p>
            <a:pPr marL="457200" indent="-457200">
              <a:lnSpc>
                <a:spcPct val="150000"/>
              </a:lnSpc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Tất cả các đội đều phải đưa ra đáp án của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Câu 1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it-IT" sz="2400"/>
              <a:t>Khi tần số dòng điện xoay chiều chạy qua đoạn mạch chỉ chứa tụ điện tăng lên 4 lần thì dung kháng của tụ:</a:t>
            </a:r>
            <a:endParaRPr lang="en-US" sz="24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7890" name="Group 5"/>
          <p:cNvGrpSpPr>
            <a:grpSpLocks/>
          </p:cNvGrpSpPr>
          <p:nvPr/>
        </p:nvGrpSpPr>
        <p:grpSpPr bwMode="auto">
          <a:xfrm>
            <a:off x="6705600" y="1211263"/>
            <a:ext cx="2362200" cy="2154237"/>
            <a:chOff x="1164" y="924"/>
            <a:chExt cx="1908" cy="1908"/>
          </a:xfrm>
        </p:grpSpPr>
        <p:grpSp>
          <p:nvGrpSpPr>
            <p:cNvPr id="37906" name="Group 6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7908" name="Oval 7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7909" name="Oval 8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7910" name="Oval 9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7907" name="AutoShape 10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08" name="Text Box 11"/>
          <p:cNvSpPr txBox="1">
            <a:spLocks noChangeArrowheads="1"/>
          </p:cNvSpPr>
          <p:nvPr/>
        </p:nvSpPr>
        <p:spPr bwMode="auto">
          <a:xfrm>
            <a:off x="7110413" y="1668463"/>
            <a:ext cx="14859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109" name="Text Box 12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111" name="Text Box 14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113" name="Text Box 16"/>
          <p:cNvSpPr txBox="1">
            <a:spLocks noChangeArrowheads="1"/>
          </p:cNvSpPr>
          <p:nvPr/>
        </p:nvSpPr>
        <p:spPr bwMode="auto">
          <a:xfrm>
            <a:off x="7186613" y="1668463"/>
            <a:ext cx="1409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115" name="Text Box 18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117" name="Text Box 20"/>
          <p:cNvSpPr txBox="1">
            <a:spLocks noChangeArrowheads="1"/>
          </p:cNvSpPr>
          <p:nvPr/>
        </p:nvSpPr>
        <p:spPr bwMode="auto">
          <a:xfrm>
            <a:off x="7188200" y="1668463"/>
            <a:ext cx="14081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118" name="Text Box 21"/>
          <p:cNvSpPr txBox="1">
            <a:spLocks noChangeArrowheads="1"/>
          </p:cNvSpPr>
          <p:nvPr/>
        </p:nvSpPr>
        <p:spPr bwMode="auto">
          <a:xfrm>
            <a:off x="7177088" y="1668463"/>
            <a:ext cx="14192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sp>
        <p:nvSpPr>
          <p:cNvPr id="37902" name="TextBox 2"/>
          <p:cNvSpPr txBox="1">
            <a:spLocks noChangeArrowheads="1"/>
          </p:cNvSpPr>
          <p:nvPr/>
        </p:nvSpPr>
        <p:spPr bwMode="auto">
          <a:xfrm>
            <a:off x="685800" y="19304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</a:t>
            </a:r>
            <a:r>
              <a:rPr lang="pt-BR" sz="2400">
                <a:latin typeface="Tahoma" pitchFamily="34" charset="0"/>
                <a:cs typeface="Tahoma" pitchFamily="34" charset="0"/>
              </a:rPr>
              <a:t> tăng lên 2 lần </a:t>
            </a:r>
            <a:r>
              <a:rPr lang="en-US" sz="2400">
                <a:latin typeface="Calibri" pitchFamily="34" charset="0"/>
              </a:rPr>
              <a:t> 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7903" name="TextBox 3"/>
          <p:cNvSpPr txBox="1">
            <a:spLocks noChangeArrowheads="1"/>
          </p:cNvSpPr>
          <p:nvPr/>
        </p:nvSpPr>
        <p:spPr bwMode="auto">
          <a:xfrm>
            <a:off x="685800" y="3276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</a:t>
            </a:r>
            <a:r>
              <a:rPr lang="pt-BR" sz="2400">
                <a:latin typeface="Tahoma" pitchFamily="34" charset="0"/>
                <a:cs typeface="Tahoma" pitchFamily="34" charset="0"/>
              </a:rPr>
              <a:t> Tăng lên 4 lần 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37904" name="TextBox 4"/>
          <p:cNvSpPr txBox="1">
            <a:spLocks noChangeArrowheads="1"/>
          </p:cNvSpPr>
          <p:nvPr/>
        </p:nvSpPr>
        <p:spPr bwMode="auto">
          <a:xfrm>
            <a:off x="685800" y="259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en-US" sz="2400">
                <a:latin typeface="Calibri" pitchFamily="34" charset="0"/>
              </a:rPr>
              <a:t>Giảm đi 2 lần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8500" y="40386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</a:t>
            </a:r>
            <a:r>
              <a:rPr lang="pt-BR" sz="2400">
                <a:latin typeface="Tahoma" pitchFamily="34" charset="0"/>
                <a:cs typeface="Tahoma" pitchFamily="34" charset="0"/>
              </a:rPr>
              <a:t>. Giảm đi 4 lần</a:t>
            </a:r>
            <a:r>
              <a:rPr lang="en-US" sz="2400">
                <a:latin typeface="Calibri" pitchFamily="34" charset="0"/>
              </a:rPr>
              <a:t>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4" name="TextBox 1"/>
          <p:cNvSpPr txBox="1">
            <a:spLocks noChangeArrowheads="1"/>
          </p:cNvSpPr>
          <p:nvPr/>
        </p:nvSpPr>
        <p:spPr bwMode="auto">
          <a:xfrm>
            <a:off x="139700" y="381000"/>
            <a:ext cx="891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Câu 2:</a:t>
            </a:r>
            <a:r>
              <a:rPr lang="en-US" sz="2400">
                <a:latin typeface="Tahoma" pitchFamily="34" charset="0"/>
                <a:cs typeface="Tahoma" pitchFamily="34" charset="0"/>
              </a:rPr>
              <a:t> </a:t>
            </a:r>
            <a:r>
              <a:rPr lang="pt-BR" sz="2400">
                <a:latin typeface="Tahoma" pitchFamily="34" charset="0"/>
              </a:rPr>
              <a:t>Cho mạch điện xoay chiều gồm RLC nối tiếp, biết điện áp hiệu dụng ở hai đầu R, L, C lần lượt là 10 V, 20 V, và 10 V. </a:t>
            </a:r>
          </a:p>
          <a:p>
            <a:r>
              <a:rPr lang="pt-BR" sz="2400">
                <a:latin typeface="Tahoma" pitchFamily="34" charset="0"/>
              </a:rPr>
              <a:t>Tính điện áp hiệu dụng ở hai đầu mạch ?</a:t>
            </a:r>
            <a:endParaRPr lang="en-US" sz="2400">
              <a:latin typeface="Tahoma" pitchFamily="34" charset="0"/>
            </a:endParaRPr>
          </a:p>
        </p:txBody>
      </p:sp>
      <p:grpSp>
        <p:nvGrpSpPr>
          <p:cNvPr id="38945" name="Group 5"/>
          <p:cNvGrpSpPr>
            <a:grpSpLocks/>
          </p:cNvGrpSpPr>
          <p:nvPr/>
        </p:nvGrpSpPr>
        <p:grpSpPr bwMode="auto">
          <a:xfrm>
            <a:off x="6705600" y="3657600"/>
            <a:ext cx="2362200" cy="2154238"/>
            <a:chOff x="1164" y="924"/>
            <a:chExt cx="1908" cy="1908"/>
          </a:xfrm>
        </p:grpSpPr>
        <p:grpSp>
          <p:nvGrpSpPr>
            <p:cNvPr id="38961" name="Group 6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38963" name="Oval 7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38964" name="Oval 8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8965" name="Oval 9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8962" name="AutoShape 10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110413" y="4114800"/>
            <a:ext cx="14859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7186613" y="4114800"/>
            <a:ext cx="14097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188200" y="4114800"/>
            <a:ext cx="1408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177088" y="4114800"/>
            <a:ext cx="1419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sp>
        <p:nvSpPr>
          <p:cNvPr id="38957" name="TextBox 2"/>
          <p:cNvSpPr txBox="1">
            <a:spLocks noChangeArrowheads="1"/>
          </p:cNvSpPr>
          <p:nvPr/>
        </p:nvSpPr>
        <p:spPr bwMode="auto">
          <a:xfrm>
            <a:off x="723900" y="237807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pt-BR" sz="2400">
                <a:latin typeface="Tahoma" pitchFamily="34" charset="0"/>
                <a:cs typeface="Tahoma" pitchFamily="34" charset="0"/>
              </a:rPr>
              <a:t>10 V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23780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pt-BR" sz="2400">
                <a:latin typeface="Tahoma" pitchFamily="34" charset="0"/>
                <a:cs typeface="Tahoma" pitchFamily="34" charset="0"/>
              </a:rPr>
              <a:t>10     V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8959" name="TextBox 4"/>
          <p:cNvSpPr txBox="1">
            <a:spLocks noChangeArrowheads="1"/>
          </p:cNvSpPr>
          <p:nvPr/>
        </p:nvSpPr>
        <p:spPr bwMode="auto">
          <a:xfrm>
            <a:off x="4800600" y="238283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pt-BR" sz="2400">
                <a:latin typeface="Tahoma" pitchFamily="34" charset="0"/>
                <a:cs typeface="Tahoma" pitchFamily="34" charset="0"/>
              </a:rPr>
              <a:t>20 V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8960" name="TextBox 5"/>
          <p:cNvSpPr txBox="1">
            <a:spLocks noChangeArrowheads="1"/>
          </p:cNvSpPr>
          <p:nvPr/>
        </p:nvSpPr>
        <p:spPr bwMode="auto">
          <a:xfrm>
            <a:off x="6591300" y="2387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D. </a:t>
            </a:r>
            <a:r>
              <a:rPr lang="pt-BR" sz="2400">
                <a:latin typeface="Tahoma" pitchFamily="34" charset="0"/>
                <a:cs typeface="Tahoma" pitchFamily="34" charset="0"/>
              </a:rPr>
              <a:t>20     V	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38942" name="Object 30"/>
          <p:cNvGraphicFramePr>
            <a:graphicFrameLocks noChangeAspect="1"/>
          </p:cNvGraphicFramePr>
          <p:nvPr/>
        </p:nvGraphicFramePr>
        <p:xfrm>
          <a:off x="3327400" y="2349500"/>
          <a:ext cx="495300" cy="441325"/>
        </p:xfrm>
        <a:graphic>
          <a:graphicData uri="http://schemas.openxmlformats.org/presentationml/2006/ole">
            <p:oleObj spid="_x0000_s38942" name="Equation" r:id="rId5" imgW="241200" imgH="215640" progId="Equation.DSMT4">
              <p:embed/>
            </p:oleObj>
          </a:graphicData>
        </a:graphic>
      </p:graphicFrame>
      <p:graphicFrame>
        <p:nvGraphicFramePr>
          <p:cNvPr id="38943" name="Object 31"/>
          <p:cNvGraphicFramePr>
            <a:graphicFrameLocks noChangeAspect="1"/>
          </p:cNvGraphicFramePr>
          <p:nvPr/>
        </p:nvGraphicFramePr>
        <p:xfrm>
          <a:off x="7429500" y="2378075"/>
          <a:ext cx="495300" cy="441325"/>
        </p:xfrm>
        <a:graphic>
          <a:graphicData uri="http://schemas.openxmlformats.org/presentationml/2006/ole">
            <p:oleObj spid="_x0000_s38943" name="Equation" r:id="rId6" imgW="241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8" name="TextBox 1"/>
          <p:cNvSpPr txBox="1">
            <a:spLocks noChangeArrowheads="1"/>
          </p:cNvSpPr>
          <p:nvPr/>
        </p:nvSpPr>
        <p:spPr bwMode="auto">
          <a:xfrm>
            <a:off x="152400" y="838200"/>
            <a:ext cx="89916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Câu 3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nl-NL" sz="2400">
                <a:latin typeface="Tahoma" pitchFamily="34" charset="0"/>
              </a:rPr>
              <a:t>Cho mạch điện xoay chiều có R = 30    , L=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   (</a:t>
            </a:r>
            <a:r>
              <a:rPr lang="nl-NL" sz="2400">
                <a:latin typeface="Tahoma" pitchFamily="34" charset="0"/>
              </a:rPr>
              <a:t>H) </a:t>
            </a:r>
          </a:p>
          <a:p>
            <a:endParaRPr lang="nl-NL" sz="2400">
              <a:latin typeface="Tahoma" pitchFamily="34" charset="0"/>
            </a:endParaRPr>
          </a:p>
          <a:p>
            <a:r>
              <a:rPr lang="nl-NL" sz="2400">
                <a:latin typeface="Tahoma" pitchFamily="34" charset="0"/>
              </a:rPr>
              <a:t>C =           (F); điện áp 2 đầu mạch là u=120     cos100 </a:t>
            </a:r>
            <a:r>
              <a:rPr lang="en-US" sz="2800">
                <a:solidFill>
                  <a:srgbClr val="153357"/>
                </a:solidFill>
                <a:sym typeface="Symbol" pitchFamily="18" charset="2"/>
              </a:rPr>
              <a:t></a:t>
            </a:r>
            <a:r>
              <a:rPr lang="nl-NL"/>
              <a:t> </a:t>
            </a:r>
            <a:r>
              <a:rPr lang="nl-NL" sz="2400">
                <a:latin typeface="Tahoma" pitchFamily="34" charset="0"/>
              </a:rPr>
              <a:t>t (V), thì </a:t>
            </a:r>
          </a:p>
          <a:p>
            <a:endParaRPr lang="nl-NL" sz="2400">
              <a:latin typeface="Tahoma" pitchFamily="34" charset="0"/>
            </a:endParaRPr>
          </a:p>
          <a:p>
            <a:r>
              <a:rPr lang="nl-NL" sz="2400">
                <a:latin typeface="Tahoma" pitchFamily="34" charset="0"/>
              </a:rPr>
              <a:t>biểu thức cường độ dòng điện trong mạch là: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45119" name="TextBox 2"/>
          <p:cNvSpPr txBox="1">
            <a:spLocks noChangeArrowheads="1"/>
          </p:cNvSpPr>
          <p:nvPr/>
        </p:nvSpPr>
        <p:spPr bwMode="auto">
          <a:xfrm>
            <a:off x="190500" y="3352800"/>
            <a:ext cx="4305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                                      </a:t>
            </a:r>
            <a:r>
              <a:rPr lang="en-US" sz="2400">
                <a:latin typeface="Calibri" pitchFamily="34" charset="0"/>
              </a:rPr>
              <a:t>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5120" name="TextBox 3"/>
          <p:cNvSpPr txBox="1">
            <a:spLocks noChangeArrowheads="1"/>
          </p:cNvSpPr>
          <p:nvPr/>
        </p:nvSpPr>
        <p:spPr bwMode="auto">
          <a:xfrm>
            <a:off x="4683125" y="3378200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45121" name="TextBox 4"/>
          <p:cNvSpPr txBox="1">
            <a:spLocks noChangeArrowheads="1"/>
          </p:cNvSpPr>
          <p:nvPr/>
        </p:nvSpPr>
        <p:spPr bwMode="auto">
          <a:xfrm>
            <a:off x="165100" y="436880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99000" y="44069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</a:t>
            </a:r>
            <a:r>
              <a:rPr lang="pt-BR" sz="240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>
                <a:latin typeface="Calibri" pitchFamily="34" charset="0"/>
              </a:rPr>
              <a:t>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6626225" y="5024438"/>
            <a:ext cx="1752600" cy="1600200"/>
            <a:chOff x="1164" y="924"/>
            <a:chExt cx="1908" cy="1908"/>
          </a:xfrm>
        </p:grpSpPr>
        <p:grpSp>
          <p:nvGrpSpPr>
            <p:cNvPr id="45156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45158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45159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5160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45157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4" name="Text Box 3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8" name="Text Box 3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9" name="Text Box 40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81" name="Text Box 4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sp>
        <p:nvSpPr>
          <p:cNvPr id="4515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102" name="Object 46"/>
          <p:cNvGraphicFramePr>
            <a:graphicFrameLocks noChangeAspect="1"/>
          </p:cNvGraphicFramePr>
          <p:nvPr/>
        </p:nvGraphicFramePr>
        <p:xfrm>
          <a:off x="6311900" y="876300"/>
          <a:ext cx="346075" cy="346075"/>
        </p:xfrm>
        <a:graphic>
          <a:graphicData uri="http://schemas.openxmlformats.org/presentationml/2006/ole">
            <p:oleObj spid="_x0000_s45102" name="Equation" r:id="rId5" imgW="164885" imgH="164885" progId="Equation.DSMT4">
              <p:embed/>
            </p:oleObj>
          </a:graphicData>
        </a:graphic>
      </p:graphicFrame>
      <p:graphicFrame>
        <p:nvGraphicFramePr>
          <p:cNvPr id="45111" name="Object 55"/>
          <p:cNvGraphicFramePr>
            <a:graphicFrameLocks noChangeAspect="1"/>
          </p:cNvGraphicFramePr>
          <p:nvPr/>
        </p:nvGraphicFramePr>
        <p:xfrm>
          <a:off x="7264400" y="711200"/>
          <a:ext cx="319088" cy="762000"/>
        </p:xfrm>
        <a:graphic>
          <a:graphicData uri="http://schemas.openxmlformats.org/presentationml/2006/ole">
            <p:oleObj spid="_x0000_s45111" name="Equation" r:id="rId6" imgW="164880" imgH="393480" progId="Equation.DSMT4">
              <p:embed/>
            </p:oleObj>
          </a:graphicData>
        </a:graphic>
      </p:graphicFrame>
      <p:graphicFrame>
        <p:nvGraphicFramePr>
          <p:cNvPr id="45112" name="Object 56"/>
          <p:cNvGraphicFramePr>
            <a:graphicFrameLocks noChangeAspect="1"/>
          </p:cNvGraphicFramePr>
          <p:nvPr/>
        </p:nvGraphicFramePr>
        <p:xfrm>
          <a:off x="868363" y="1358900"/>
          <a:ext cx="825500" cy="965200"/>
        </p:xfrm>
        <a:graphic>
          <a:graphicData uri="http://schemas.openxmlformats.org/presentationml/2006/ole">
            <p:oleObj spid="_x0000_s45112" name="Equation" r:id="rId7" imgW="380880" imgH="444240" progId="Equation.DSMT4">
              <p:embed/>
            </p:oleObj>
          </a:graphicData>
        </a:graphic>
      </p:graphicFrame>
      <p:graphicFrame>
        <p:nvGraphicFramePr>
          <p:cNvPr id="45113" name="Object 57"/>
          <p:cNvGraphicFramePr>
            <a:graphicFrameLocks noChangeAspect="1"/>
          </p:cNvGraphicFramePr>
          <p:nvPr/>
        </p:nvGraphicFramePr>
        <p:xfrm>
          <a:off x="6362700" y="1587500"/>
          <a:ext cx="508000" cy="454025"/>
        </p:xfrm>
        <a:graphic>
          <a:graphicData uri="http://schemas.openxmlformats.org/presentationml/2006/ole">
            <p:oleObj spid="_x0000_s45113" name="Equation" r:id="rId8" imgW="241200" imgH="215640" progId="Equation.DSMT4">
              <p:embed/>
            </p:oleObj>
          </a:graphicData>
        </a:graphic>
      </p:graphicFrame>
      <p:graphicFrame>
        <p:nvGraphicFramePr>
          <p:cNvPr id="45114" name="Object 58"/>
          <p:cNvGraphicFramePr>
            <a:graphicFrameLocks noChangeAspect="1"/>
          </p:cNvGraphicFramePr>
          <p:nvPr/>
        </p:nvGraphicFramePr>
        <p:xfrm>
          <a:off x="581025" y="4095750"/>
          <a:ext cx="3463925" cy="958850"/>
        </p:xfrm>
        <a:graphic>
          <a:graphicData uri="http://schemas.openxmlformats.org/presentationml/2006/ole">
            <p:oleObj spid="_x0000_s45114" name="Equation" r:id="rId9" imgW="1422360" imgH="393480" progId="Equation.DSMT4">
              <p:embed/>
            </p:oleObj>
          </a:graphicData>
        </a:graphic>
      </p:graphicFrame>
      <p:graphicFrame>
        <p:nvGraphicFramePr>
          <p:cNvPr id="45115" name="Object 59"/>
          <p:cNvGraphicFramePr>
            <a:graphicFrameLocks noChangeAspect="1"/>
          </p:cNvGraphicFramePr>
          <p:nvPr/>
        </p:nvGraphicFramePr>
        <p:xfrm>
          <a:off x="533400" y="3105150"/>
          <a:ext cx="3836988" cy="958850"/>
        </p:xfrm>
        <a:graphic>
          <a:graphicData uri="http://schemas.openxmlformats.org/presentationml/2006/ole">
            <p:oleObj spid="_x0000_s45115" name="Equation" r:id="rId10" imgW="1574640" imgH="393480" progId="Equation.DSMT4">
              <p:embed/>
            </p:oleObj>
          </a:graphicData>
        </a:graphic>
      </p:graphicFrame>
      <p:graphicFrame>
        <p:nvGraphicFramePr>
          <p:cNvPr id="45116" name="Object 60"/>
          <p:cNvGraphicFramePr>
            <a:graphicFrameLocks noChangeAspect="1"/>
          </p:cNvGraphicFramePr>
          <p:nvPr/>
        </p:nvGraphicFramePr>
        <p:xfrm>
          <a:off x="5072063" y="3124200"/>
          <a:ext cx="3929062" cy="958850"/>
        </p:xfrm>
        <a:graphic>
          <a:graphicData uri="http://schemas.openxmlformats.org/presentationml/2006/ole">
            <p:oleObj spid="_x0000_s45116" name="Equation" r:id="rId11" imgW="1612800" imgH="393480" progId="Equation.DSMT4">
              <p:embed/>
            </p:oleObj>
          </a:graphicData>
        </a:graphic>
      </p:graphicFrame>
      <p:graphicFrame>
        <p:nvGraphicFramePr>
          <p:cNvPr id="45117" name="Object 61"/>
          <p:cNvGraphicFramePr>
            <a:graphicFrameLocks noChangeAspect="1"/>
          </p:cNvGraphicFramePr>
          <p:nvPr/>
        </p:nvGraphicFramePr>
        <p:xfrm>
          <a:off x="5110163" y="4146550"/>
          <a:ext cx="3495675" cy="958850"/>
        </p:xfrm>
        <a:graphic>
          <a:graphicData uri="http://schemas.openxmlformats.org/presentationml/2006/ole">
            <p:oleObj spid="_x0000_s45117" name="Equation" r:id="rId12" imgW="1434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 autoUpdateAnimBg="0"/>
      <p:bldP spid="52" grpId="0" autoUpdateAnimBg="0"/>
      <p:bldP spid="53" grpId="0" autoUpdateAnimBg="0"/>
      <p:bldP spid="54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27" name="TextBox 1"/>
          <p:cNvSpPr txBox="1">
            <a:spLocks noChangeArrowheads="1"/>
          </p:cNvSpPr>
          <p:nvPr/>
        </p:nvSpPr>
        <p:spPr bwMode="auto">
          <a:xfrm>
            <a:off x="152400" y="838200"/>
            <a:ext cx="8991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Câu 4</a:t>
            </a:r>
            <a:r>
              <a:rPr lang="en-US" sz="2400">
                <a:latin typeface="Tahoma" pitchFamily="34" charset="0"/>
                <a:cs typeface="Tahoma" pitchFamily="34" charset="0"/>
              </a:rPr>
              <a:t>: </a:t>
            </a:r>
            <a:r>
              <a:rPr lang="es-ES" sz="2400">
                <a:latin typeface="Tahoma" pitchFamily="34" charset="0"/>
              </a:rPr>
              <a:t>Điện áp hai đầu đoạn mạch R, L, C mắc nối tiếp là:</a:t>
            </a:r>
          </a:p>
          <a:p>
            <a:endParaRPr lang="es-ES" sz="2400">
              <a:latin typeface="Tahoma" pitchFamily="34" charset="0"/>
            </a:endParaRPr>
          </a:p>
          <a:p>
            <a:r>
              <a:rPr lang="es-ES" sz="2400">
                <a:latin typeface="Tahoma" pitchFamily="34" charset="0"/>
              </a:rPr>
              <a:t>                                                   , cường độ dòng điện qua </a:t>
            </a:r>
          </a:p>
          <a:p>
            <a:endParaRPr lang="es-ES" sz="2400">
              <a:latin typeface="Tahoma" pitchFamily="34" charset="0"/>
            </a:endParaRPr>
          </a:p>
          <a:p>
            <a:r>
              <a:rPr lang="es-ES" sz="2400">
                <a:latin typeface="Tahoma" pitchFamily="34" charset="0"/>
              </a:rPr>
              <a:t>đoạn mạch là </a:t>
            </a:r>
            <a:r>
              <a:rPr lang="en-US" sz="2400">
                <a:latin typeface="Tahoma" pitchFamily="34" charset="0"/>
              </a:rPr>
              <a:t>                                  . </a:t>
            </a:r>
            <a:r>
              <a:rPr lang="es-ES" sz="2400">
                <a:latin typeface="Tahoma" pitchFamily="34" charset="0"/>
              </a:rPr>
              <a:t>Công suất tiêu thụ của đoạn mạch bằng: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50228" name="TextBox 2"/>
          <p:cNvSpPr txBox="1">
            <a:spLocks noChangeArrowheads="1"/>
          </p:cNvSpPr>
          <p:nvPr/>
        </p:nvSpPr>
        <p:spPr bwMode="auto">
          <a:xfrm>
            <a:off x="190500" y="3352800"/>
            <a:ext cx="430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A. </a:t>
            </a:r>
            <a:r>
              <a:rPr lang="pt-BR" sz="2400">
                <a:latin typeface="Tahoma" pitchFamily="34" charset="0"/>
                <a:cs typeface="Tahoma" pitchFamily="34" charset="0"/>
              </a:rPr>
              <a:t>200 W</a:t>
            </a:r>
            <a:r>
              <a:rPr lang="pt-BR" sz="2400" b="1">
                <a:latin typeface="Tahoma" pitchFamily="34" charset="0"/>
                <a:cs typeface="Tahoma" pitchFamily="34" charset="0"/>
              </a:rPr>
              <a:t>                                      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50229" name="TextBox 3"/>
          <p:cNvSpPr txBox="1">
            <a:spLocks noChangeArrowheads="1"/>
          </p:cNvSpPr>
          <p:nvPr/>
        </p:nvSpPr>
        <p:spPr bwMode="auto">
          <a:xfrm>
            <a:off x="4683125" y="3378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B. </a:t>
            </a:r>
            <a:r>
              <a:rPr lang="en-US" sz="2400">
                <a:latin typeface="Calibri" pitchFamily="34" charset="0"/>
              </a:rPr>
              <a:t> 150 W</a:t>
            </a:r>
          </a:p>
        </p:txBody>
      </p:sp>
      <p:sp>
        <p:nvSpPr>
          <p:cNvPr id="50230" name="TextBox 4"/>
          <p:cNvSpPr txBox="1">
            <a:spLocks noChangeArrowheads="1"/>
          </p:cNvSpPr>
          <p:nvPr/>
        </p:nvSpPr>
        <p:spPr bwMode="auto">
          <a:xfrm>
            <a:off x="165100" y="436880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C. </a:t>
            </a:r>
            <a:r>
              <a:rPr lang="pt-BR" sz="2400">
                <a:latin typeface="Tahoma" pitchFamily="34" charset="0"/>
                <a:cs typeface="Tahoma" pitchFamily="34" charset="0"/>
              </a:rPr>
              <a:t>50 W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99000" y="44069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latin typeface="Tahoma" pitchFamily="34" charset="0"/>
                <a:cs typeface="Tahoma" pitchFamily="34" charset="0"/>
              </a:rPr>
              <a:t>D</a:t>
            </a:r>
            <a:r>
              <a:rPr lang="pt-BR" sz="2400">
                <a:latin typeface="Tahoma" pitchFamily="34" charset="0"/>
                <a:cs typeface="Tahoma" pitchFamily="34" charset="0"/>
              </a:rPr>
              <a:t>. 100 W</a:t>
            </a:r>
            <a:r>
              <a:rPr lang="en-US" sz="2400">
                <a:latin typeface="Calibri" pitchFamily="34" charset="0"/>
              </a:rPr>
              <a:t> </a:t>
            </a:r>
            <a:r>
              <a:rPr lang="pt-BR" sz="2400">
                <a:latin typeface="Tahoma" pitchFamily="34" charset="0"/>
                <a:cs typeface="Tahoma" pitchFamily="34" charset="0"/>
              </a:rPr>
              <a:t>	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45" name="Group 6"/>
          <p:cNvGrpSpPr>
            <a:grpSpLocks/>
          </p:cNvGrpSpPr>
          <p:nvPr/>
        </p:nvGrpSpPr>
        <p:grpSpPr bwMode="auto">
          <a:xfrm>
            <a:off x="6626225" y="5024438"/>
            <a:ext cx="1752600" cy="1600200"/>
            <a:chOff x="1164" y="924"/>
            <a:chExt cx="1908" cy="1908"/>
          </a:xfrm>
        </p:grpSpPr>
        <p:grpSp>
          <p:nvGrpSpPr>
            <p:cNvPr id="50265" name="Group 7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50267" name="Oval 8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50268" name="Oval 9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69" name="Oval 10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0266" name="AutoShape 11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69" name="Text Box 30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4" name="Text Box 35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8" name="Text Box 39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9" name="Text Box 40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80" name="Text Box 41"/>
          <p:cNvSpPr txBox="1">
            <a:spLocks noChangeArrowheads="1"/>
          </p:cNvSpPr>
          <p:nvPr/>
        </p:nvSpPr>
        <p:spPr bwMode="auto">
          <a:xfrm>
            <a:off x="6130925" y="53213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81" name="Text Box 42"/>
          <p:cNvSpPr txBox="1">
            <a:spLocks noChangeArrowheads="1"/>
          </p:cNvSpPr>
          <p:nvPr/>
        </p:nvSpPr>
        <p:spPr bwMode="auto">
          <a:xfrm>
            <a:off x="6311900" y="5321300"/>
            <a:ext cx="2381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  <p:sp>
        <p:nvSpPr>
          <p:cNvPr id="50264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225" name="Object 49"/>
          <p:cNvGraphicFramePr>
            <a:graphicFrameLocks noChangeAspect="1"/>
          </p:cNvGraphicFramePr>
          <p:nvPr/>
        </p:nvGraphicFramePr>
        <p:xfrm>
          <a:off x="261938" y="1384300"/>
          <a:ext cx="4548187" cy="958850"/>
        </p:xfrm>
        <a:graphic>
          <a:graphicData uri="http://schemas.openxmlformats.org/presentationml/2006/ole">
            <p:oleObj spid="_x0000_s50225" name="Equation" r:id="rId5" imgW="1866600" imgH="393480" progId="Equation.DSMT4">
              <p:embed/>
            </p:oleObj>
          </a:graphicData>
        </a:graphic>
      </p:graphicFrame>
      <p:graphicFrame>
        <p:nvGraphicFramePr>
          <p:cNvPr id="50226" name="Object 50"/>
          <p:cNvGraphicFramePr>
            <a:graphicFrameLocks noChangeAspect="1"/>
          </p:cNvGraphicFramePr>
          <p:nvPr/>
        </p:nvGraphicFramePr>
        <p:xfrm>
          <a:off x="2095500" y="2136775"/>
          <a:ext cx="3390900" cy="593725"/>
        </p:xfrm>
        <a:graphic>
          <a:graphicData uri="http://schemas.openxmlformats.org/presentationml/2006/ole">
            <p:oleObj spid="_x0000_s50226" name="Equation" r:id="rId6" imgW="1231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 autoUpdateAnimBg="0"/>
      <p:bldP spid="52" grpId="0" autoUpdateAnimBg="0"/>
      <p:bldP spid="53" grpId="0" autoUpdateAnimBg="0"/>
      <p:bldP spid="54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090172"/>
            <a:ext cx="6548844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8000"/>
              </a:srgbClr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Cảm ơn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và các em đã tham gia</a:t>
            </a:r>
          </a:p>
        </p:txBody>
      </p:sp>
      <p:pic>
        <p:nvPicPr>
          <p:cNvPr id="3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410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1229" y="228600"/>
            <a:ext cx="58425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1: khởi động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84288"/>
            <a:ext cx="9144000" cy="2654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- Mỗi đội chọn 1 gói câu hỏi gồm 4 câu.</a:t>
            </a:r>
          </a:p>
          <a:p>
            <a:pPr>
              <a:defRPr/>
            </a:pPr>
            <a:endParaRPr lang="en-US" sz="280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- 4 bạn trong đội lần lượt trả lời trong thời gian 1 phút.</a:t>
            </a:r>
          </a:p>
          <a:p>
            <a:pPr>
              <a:defRPr/>
            </a:pPr>
            <a:endParaRPr lang="en-US" sz="280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- Mỗi câu trả lời đúng được 10đ. Trả lời sai không bị trừ điểm</a:t>
            </a: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219200" y="4343400"/>
            <a:ext cx="13716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2971800" y="4343400"/>
            <a:ext cx="1371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4800600" y="4395788"/>
            <a:ext cx="13716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6629400" y="4395788"/>
            <a:ext cx="13716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5" action="ppaction://hlinksldjump"/>
          </p:cNvPr>
          <p:cNvSpPr/>
          <p:nvPr/>
        </p:nvSpPr>
        <p:spPr>
          <a:xfrm>
            <a:off x="228600" y="381000"/>
            <a:ext cx="13716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371600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1</a:t>
            </a:r>
            <a:r>
              <a:rPr lang="en-US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: Nguyên tắc tạo ra dòng điện xoay chiều dựa trên:….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2198688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2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nb-NO" sz="2400">
                <a:solidFill>
                  <a:srgbClr val="153357"/>
                </a:solidFill>
                <a:latin typeface="Tahoma" pitchFamily="34" charset="0"/>
              </a:rPr>
              <a:t>Điện áp xoay chiều ở hai đầu một đoạn mạch điện có biểu thức là u = 200cos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</a:t>
            </a:r>
            <a:r>
              <a:rPr lang="nb-NO" sz="2400">
                <a:solidFill>
                  <a:srgbClr val="153357"/>
                </a:solidFill>
                <a:latin typeface="Tahoma" pitchFamily="34" charset="0"/>
              </a:rPr>
              <a:t>t. Số chỉ vôn kế giữa hai đầu đoạn mạch này tương ứng bằng:..</a:t>
            </a:r>
            <a:endParaRPr lang="en-US" sz="2400">
              <a:solidFill>
                <a:srgbClr val="15335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51155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3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it-IT" sz="2400">
                <a:solidFill>
                  <a:srgbClr val="153357"/>
                </a:solidFill>
                <a:latin typeface="Tahoma" pitchFamily="34" charset="0"/>
              </a:rPr>
              <a:t>Dòng điện xoay chiều có cường độ  i = 4cos120</a:t>
            </a:r>
            <a:r>
              <a:rPr lang="it-IT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it-IT" sz="2400">
                <a:solidFill>
                  <a:srgbClr val="153357"/>
                </a:solidFill>
                <a:latin typeface="Tahoma" pitchFamily="34" charset="0"/>
              </a:rPr>
              <a:t>t (A).  Tần số góc của dòng điện xoay chiều có giá trị:...</a:t>
            </a:r>
            <a:endParaRPr lang="en-US" sz="2400">
              <a:solidFill>
                <a:srgbClr val="153357"/>
              </a:solidFill>
              <a:latin typeface="Tahom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445135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4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pl-PL" sz="2400">
                <a:solidFill>
                  <a:srgbClr val="153357"/>
                </a:solidFill>
                <a:latin typeface="Tahoma" pitchFamily="34" charset="0"/>
              </a:rPr>
              <a:t>Trong các đại lượng đặc trưng cho dòng điện xoay c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hiều: tần số, công suất</a:t>
            </a:r>
            <a:r>
              <a:rPr lang="pl-PL" sz="2400">
                <a:solidFill>
                  <a:srgbClr val="153357"/>
                </a:solidFill>
                <a:latin typeface="Tahoma" pitchFamily="34" charset="0"/>
              </a:rPr>
              <a:t>,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điện áp, chu kỳ </a:t>
            </a:r>
            <a:r>
              <a:rPr lang="pl-PL" sz="2400">
                <a:solidFill>
                  <a:srgbClr val="153357"/>
                </a:solidFill>
                <a:latin typeface="Tahoma" pitchFamily="34" charset="0"/>
              </a:rPr>
              <a:t>đại lượng nào có dùng giá trị hiệu dụng?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752600" y="152400"/>
            <a:ext cx="4724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ĐẠI CƯƠNG VỀ DÒNG ĐIỆN XOAY CHIỀU</a:t>
            </a:r>
          </a:p>
        </p:txBody>
      </p:sp>
      <p:grpSp>
        <p:nvGrpSpPr>
          <p:cNvPr id="16401" name="Group 20"/>
          <p:cNvGrpSpPr>
            <a:grpSpLocks/>
          </p:cNvGrpSpPr>
          <p:nvPr/>
        </p:nvGrpSpPr>
        <p:grpSpPr bwMode="auto">
          <a:xfrm>
            <a:off x="304800" y="5873750"/>
            <a:ext cx="8534400" cy="831850"/>
            <a:chOff x="192" y="3508"/>
            <a:chExt cx="5376" cy="524"/>
          </a:xfrm>
        </p:grpSpPr>
        <p:sp>
          <p:nvSpPr>
            <p:cNvPr id="13" name="TextBox 12"/>
            <p:cNvSpPr txBox="1"/>
            <p:nvPr/>
          </p:nvSpPr>
          <p:spPr>
            <a:xfrm>
              <a:off x="192" y="3508"/>
              <a:ext cx="5376" cy="5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1. hiện tượng cảm ứng điện từ; 2.100  </a:t>
              </a:r>
            </a:p>
            <a:p>
              <a:pPr algn="ctr">
                <a:defRPr/>
              </a:pP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; 3. </a:t>
              </a:r>
              <a:r>
                <a:rPr lang="it-IT" sz="2400">
                  <a:solidFill>
                    <a:schemeClr val="tx1"/>
                  </a:solidFill>
                  <a:latin typeface="Arial" charset="0"/>
                </a:rPr>
                <a:t>120</a:t>
              </a:r>
              <a:r>
                <a:rPr lang="it-IT" sz="2400">
                  <a:solidFill>
                    <a:schemeClr val="tx1"/>
                  </a:solidFill>
                  <a:latin typeface="Arial" charset="0"/>
                  <a:sym typeface="Symbol" pitchFamily="18" charset="2"/>
                </a:rPr>
                <a:t></a:t>
              </a: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; 4. điện áp;</a:t>
              </a:r>
            </a:p>
          </p:txBody>
        </p:sp>
        <p:graphicFrame>
          <p:nvGraphicFramePr>
            <p:cNvPr id="16394" name="Object 10"/>
            <p:cNvGraphicFramePr>
              <a:graphicFrameLocks noChangeAspect="1"/>
            </p:cNvGraphicFramePr>
            <p:nvPr/>
          </p:nvGraphicFramePr>
          <p:xfrm>
            <a:off x="4464" y="3516"/>
            <a:ext cx="336" cy="251"/>
          </p:xfrm>
          <a:graphic>
            <a:graphicData uri="http://schemas.openxmlformats.org/presentationml/2006/ole">
              <p:oleObj spid="_x0000_s16394" name="Equation" r:id="rId6" imgW="241200" imgH="215640" progId="Equation.DSMT4">
                <p:embed/>
              </p:oleObj>
            </a:graphicData>
          </a:graphic>
        </p:graphicFrame>
      </p:grp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997700" y="0"/>
            <a:ext cx="1843088" cy="1676400"/>
            <a:chOff x="1164" y="924"/>
            <a:chExt cx="1908" cy="1908"/>
          </a:xfrm>
        </p:grpSpPr>
        <p:grpSp>
          <p:nvGrpSpPr>
            <p:cNvPr id="16464" name="Group 4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16466" name="Oval 5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16467" name="Oval 6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468" name="Oval 7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6465" name="AutoShape 8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60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59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58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57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54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53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52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49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48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47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46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45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44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43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41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39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38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37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36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31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553200" y="3365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8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0500"/>
                            </p:stCondLst>
                            <p:childTnLst>
                              <p:par>
                                <p:cTn id="276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3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  <p:bldP spid="7231" grpId="0" autoUpdateAnimBg="0"/>
      <p:bldP spid="7232" grpId="0" autoUpdateAnimBg="0"/>
      <p:bldP spid="7233" grpId="0" autoUpdateAnimBg="0"/>
      <p:bldP spid="7234" grpId="0" autoUpdateAnimBg="0"/>
      <p:bldP spid="7235" grpId="0" autoUpdateAnimBg="0"/>
      <p:bldP spid="7236" grpId="0" autoUpdateAnimBg="0"/>
      <p:bldP spid="72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228600" y="381000"/>
            <a:ext cx="1371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1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tính cảm kháng……..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2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Dòng điện ..........  so với điện áp 1 góc .....................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565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3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định luật ôm: .....................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2004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4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 Đặt vào 2 đầu một cuộn cảm thuần một điện áp hiệu dụng 200 V thì tạo ra dòng điện hiệu dụng 4 A. Cảm kháng có giá trị là :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....................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4600" y="381000"/>
            <a:ext cx="3886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Mạch chỉ có L</a:t>
            </a:r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4959350"/>
            <a:ext cx="8534400" cy="11969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en-US">
                <a:solidFill>
                  <a:srgbClr val="153357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f.L =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L</a:t>
            </a:r>
            <a:r>
              <a:rPr lang="en-US">
                <a:solidFill>
                  <a:srgbClr val="153357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; 2. .…trễ pha….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/2; </a:t>
            </a:r>
          </a:p>
          <a:p>
            <a:pPr marL="342900" indent="-342900" algn="ctr">
              <a:defRPr/>
            </a:pPr>
            <a:endParaRPr lang="de-DE" sz="2400">
              <a:solidFill>
                <a:srgbClr val="153357"/>
              </a:solidFill>
              <a:latin typeface="Tahoma" pitchFamily="34" charset="0"/>
            </a:endParaRPr>
          </a:p>
          <a:p>
            <a:pPr marL="342900" indent="-342900" algn="ctr">
              <a:defRPr/>
            </a:pP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3. I = U/Z</a:t>
            </a:r>
            <a:r>
              <a:rPr lang="de-DE" sz="2400" baseline="-25000">
                <a:solidFill>
                  <a:srgbClr val="153357"/>
                </a:solidFill>
                <a:latin typeface="Tahoma" pitchFamily="34" charset="0"/>
              </a:rPr>
              <a:t>L</a:t>
            </a:r>
            <a:r>
              <a:rPr lang="en-US" baseline="-25000">
                <a:solidFill>
                  <a:srgbClr val="153357"/>
                </a:solidFill>
                <a:latin typeface="Arial" charset="0"/>
              </a:rPr>
              <a:t> </a:t>
            </a:r>
            <a:r>
              <a:rPr lang="en-US">
                <a:solidFill>
                  <a:srgbClr val="153357"/>
                </a:solidFill>
                <a:latin typeface="Arial" charset="0"/>
              </a:rPr>
              <a:t>; 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4. 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50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</a:t>
            </a:r>
            <a:r>
              <a:rPr lang="en-US">
                <a:solidFill>
                  <a:srgbClr val="153357"/>
                </a:solidFill>
                <a:latin typeface="Arial" charset="0"/>
              </a:rPr>
              <a:t> 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845300" y="152400"/>
            <a:ext cx="1843088" cy="1676400"/>
            <a:chOff x="1164" y="924"/>
            <a:chExt cx="1908" cy="1908"/>
          </a:xfrm>
        </p:grpSpPr>
        <p:grpSp>
          <p:nvGrpSpPr>
            <p:cNvPr id="17479" name="Group 4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17481" name="Oval 5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17482" name="Oval 6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483" name="Oval 7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7480" name="AutoShape 8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60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59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58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57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54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53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52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49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48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47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46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45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44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43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41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39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38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37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36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31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4008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60500"/>
                            </p:stCondLst>
                            <p:childTnLst>
                              <p:par>
                                <p:cTn id="2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 animBg="1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  <p:bldP spid="7231" grpId="0" autoUpdateAnimBg="0"/>
      <p:bldP spid="7232" grpId="0" autoUpdateAnimBg="0"/>
      <p:bldP spid="7233" grpId="0" autoUpdateAnimBg="0"/>
      <p:bldP spid="7234" grpId="0" autoUpdateAnimBg="0"/>
      <p:bldP spid="7235" grpId="0" autoUpdateAnimBg="0"/>
      <p:bldP spid="7236" grpId="0" autoUpdateAnimBg="0"/>
      <p:bldP spid="72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5" action="ppaction://hlinksldjump"/>
          </p:cNvPr>
          <p:cNvSpPr/>
          <p:nvPr/>
        </p:nvSpPr>
        <p:spPr>
          <a:xfrm>
            <a:off x="228600" y="381000"/>
            <a:ext cx="13716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1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tính tổng trở là:.....................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2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tính hệ số công suất là:..........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5273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3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tính điện áp hiệu dụng giữa hai đầu đoạn mạch .................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533775"/>
            <a:ext cx="8534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4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Áp nguồn điện xoay chiều tần số 50Hz vào hai đầu đoạn mạch có R = 100 </a:t>
            </a:r>
            <a:r>
              <a:rPr lang="fr-FR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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 , mắc nối tiếp với cuộn cảm thuần có độ tự cảm 1/ </a:t>
            </a:r>
            <a:r>
              <a:rPr lang="en-US" sz="28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de-DE" sz="2400" b="1">
                <a:solidFill>
                  <a:srgbClr val="153357"/>
                </a:solidFill>
                <a:latin typeface="Tahoma" pitchFamily="34" charset="0"/>
              </a:rPr>
              <a:t>.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 Tính tổng trở của mạch điện</a:t>
            </a:r>
            <a:endParaRPr lang="en-US" sz="2400">
              <a:solidFill>
                <a:srgbClr val="153357"/>
              </a:solidFill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381000"/>
            <a:ext cx="51054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MẠCH R, L, C NỐI TIẾP</a:t>
            </a:r>
          </a:p>
        </p:txBody>
      </p:sp>
      <p:sp>
        <p:nvSpPr>
          <p:cNvPr id="184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8453" name="Group 15"/>
          <p:cNvGrpSpPr>
            <a:grpSpLocks/>
          </p:cNvGrpSpPr>
          <p:nvPr/>
        </p:nvGrpSpPr>
        <p:grpSpPr bwMode="auto">
          <a:xfrm>
            <a:off x="304800" y="4940300"/>
            <a:ext cx="8534400" cy="1593850"/>
            <a:chOff x="192" y="3072"/>
            <a:chExt cx="5376" cy="1004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92" y="3072"/>
              <a:ext cx="5376" cy="1004"/>
            </a:xfrm>
            <a:prstGeom prst="rect">
              <a:avLst/>
            </a:prstGeom>
            <a:solidFill>
              <a:srgbClr val="D5F6FF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1.                                        2. R/Z; U</a:t>
              </a:r>
              <a:r>
                <a:rPr lang="en-US" sz="2400" baseline="-250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/U; </a:t>
              </a:r>
            </a:p>
            <a:p>
              <a:pPr>
                <a:defRPr/>
              </a:pPr>
              <a:endPara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  <a:p>
              <a:pPr>
                <a:defRPr/>
              </a:pPr>
              <a:r>
                <a:rPr lang="en-US" sz="240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3.                                        4. </a:t>
              </a:r>
              <a:r>
                <a:rPr lang="de-DE" sz="2600">
                  <a:latin typeface="Tahoma" pitchFamily="34" charset="0"/>
                </a:rPr>
                <a:t>100</a:t>
              </a:r>
              <a:r>
                <a:rPr lang="de-DE"/>
                <a:t>          </a:t>
              </a:r>
              <a:r>
                <a:rPr lang="fr-FR">
                  <a:sym typeface="Symbol" pitchFamily="18" charset="2"/>
                </a:rPr>
                <a:t></a:t>
              </a:r>
              <a:endPara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  <a:p>
              <a:pPr>
                <a:defRPr/>
              </a:pPr>
              <a:endPara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graphicFrame>
          <p:nvGraphicFramePr>
            <p:cNvPr id="18442" name="Object 10"/>
            <p:cNvGraphicFramePr>
              <a:graphicFrameLocks noChangeAspect="1"/>
            </p:cNvGraphicFramePr>
            <p:nvPr/>
          </p:nvGraphicFramePr>
          <p:xfrm>
            <a:off x="432" y="3083"/>
            <a:ext cx="1728" cy="354"/>
          </p:xfrm>
          <a:graphic>
            <a:graphicData uri="http://schemas.openxmlformats.org/presentationml/2006/ole">
              <p:oleObj spid="_x0000_s18442" name="Equation" r:id="rId6" imgW="1485255" imgH="304668" progId="Equation.DSMT4">
                <p:embed/>
              </p:oleObj>
            </a:graphicData>
          </a:graphic>
        </p:graphicFrame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453" y="3519"/>
            <a:ext cx="1899" cy="393"/>
          </p:xfrm>
          <a:graphic>
            <a:graphicData uri="http://schemas.openxmlformats.org/presentationml/2006/ole">
              <p:oleObj spid="_x0000_s18444" name="Equation" r:id="rId7" imgW="1422400" imgH="292100" progId="Equation.DSMT4">
                <p:embed/>
              </p:oleObj>
            </a:graphicData>
          </a:graphic>
        </p:graphicFrame>
        <p:pic>
          <p:nvPicPr>
            <p:cNvPr id="18522" name="Picture 1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361" y="3513"/>
              <a:ext cx="3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7073900" y="228600"/>
            <a:ext cx="1843088" cy="1676400"/>
            <a:chOff x="1164" y="924"/>
            <a:chExt cx="1908" cy="1908"/>
          </a:xfrm>
        </p:grpSpPr>
        <p:grpSp>
          <p:nvGrpSpPr>
            <p:cNvPr id="18516" name="Group 4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18518" name="Oval 5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18519" name="Oval 6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520" name="Oval 7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8517" name="AutoShape 8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60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59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58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57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54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53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52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49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48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47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46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45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44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43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41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39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38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37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36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31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629400" y="5651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6500"/>
                            </p:stCondLst>
                            <p:childTnLst>
                              <p:par>
                                <p:cTn id="17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95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15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25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45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65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7500"/>
                            </p:stCondLst>
                            <p:childTnLst>
                              <p:par>
                                <p:cTn id="21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9500"/>
                            </p:stCondLst>
                            <p:childTnLst>
                              <p:par>
                                <p:cTn id="22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1500"/>
                            </p:stCondLst>
                            <p:childTnLst>
                              <p:par>
                                <p:cTn id="23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2500"/>
                            </p:stCondLst>
                            <p:childTnLst>
                              <p:par>
                                <p:cTn id="23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4500"/>
                            </p:stCondLst>
                            <p:childTnLst>
                              <p:par>
                                <p:cTn id="24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6500"/>
                            </p:stCondLst>
                            <p:childTnLst>
                              <p:par>
                                <p:cTn id="25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7500"/>
                            </p:stCondLst>
                            <p:childTnLst>
                              <p:par>
                                <p:cTn id="25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9500"/>
                            </p:stCondLst>
                            <p:childTnLst>
                              <p:par>
                                <p:cTn id="26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60500"/>
                            </p:stCondLst>
                            <p:childTnLst>
                              <p:par>
                                <p:cTn id="27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8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  <p:bldP spid="7231" grpId="0" autoUpdateAnimBg="0"/>
      <p:bldP spid="7232" grpId="0" autoUpdateAnimBg="0"/>
      <p:bldP spid="7233" grpId="0" autoUpdateAnimBg="0"/>
      <p:bldP spid="7234" grpId="0" autoUpdateAnimBg="0"/>
      <p:bldP spid="7235" grpId="0" autoUpdateAnimBg="0"/>
      <p:bldP spid="7236" grpId="0" autoUpdateAnimBg="0"/>
      <p:bldP spid="72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4" action="ppaction://hlinksldjump"/>
          </p:cNvPr>
          <p:cNvSpPr/>
          <p:nvPr/>
        </p:nvSpPr>
        <p:spPr>
          <a:xfrm>
            <a:off x="228600" y="381000"/>
            <a:ext cx="13716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371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1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tính dung kháng……………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9177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2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</a:rPr>
              <a:t>Dòng điện ................so với điện áp 1 góc .............</a:t>
            </a:r>
            <a:endParaRPr lang="en-US" sz="240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514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3</a:t>
            </a:r>
            <a:r>
              <a:rPr lang="en-US" sz="24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Công thức định luật ôm.......................................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124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A23F2E"/>
                </a:solidFill>
                <a:latin typeface="Tahoma" pitchFamily="34" charset="0"/>
                <a:cs typeface="Tahoma" pitchFamily="34" charset="0"/>
              </a:rPr>
              <a:t>Câu 4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: Đặt vào hai đầu tụ điện có điện dung 10</a:t>
            </a:r>
            <a:r>
              <a:rPr lang="en-US" sz="2400" baseline="300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-4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 một điện áp xoay chiều tần số 100Hz, dung kháng của tụ điện là:………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05000" y="381000"/>
            <a:ext cx="49530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Mạch chỉ có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795838"/>
            <a:ext cx="8534400" cy="1196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1/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2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 f.C = 1/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C</a:t>
            </a:r>
            <a:r>
              <a:rPr lang="en-US">
                <a:solidFill>
                  <a:srgbClr val="153357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; 2.….sớm pha….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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/2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 algn="ctr">
              <a:buFontTx/>
              <a:buAutoNum type="arabicPeriod"/>
              <a:defRPr/>
            </a:pPr>
            <a:endParaRPr lang="en-US" sz="2400">
              <a:solidFill>
                <a:srgbClr val="153357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>
              <a:defRPr/>
            </a:pP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I = U/Z</a:t>
            </a:r>
            <a:r>
              <a:rPr lang="de-DE" sz="2400" baseline="-25000">
                <a:solidFill>
                  <a:srgbClr val="153357"/>
                </a:solidFill>
                <a:latin typeface="Tahoma" pitchFamily="34" charset="0"/>
              </a:rPr>
              <a:t>C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cs typeface="Tahoma" pitchFamily="34" charset="0"/>
              </a:rPr>
              <a:t>;   4. </a:t>
            </a:r>
            <a:r>
              <a:rPr lang="de-DE" sz="2400">
                <a:solidFill>
                  <a:srgbClr val="153357"/>
                </a:solidFill>
                <a:latin typeface="Tahoma" pitchFamily="34" charset="0"/>
              </a:rPr>
              <a:t>50 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  <a:sym typeface="Symbol" pitchFamily="18" charset="2"/>
              </a:rPr>
              <a:t></a:t>
            </a:r>
            <a:r>
              <a:rPr lang="en-US" sz="2400">
                <a:solidFill>
                  <a:srgbClr val="153357"/>
                </a:solidFill>
                <a:latin typeface="Tahoma" pitchFamily="34" charset="0"/>
              </a:rPr>
              <a:t> 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7073900" y="152400"/>
            <a:ext cx="1843088" cy="1676400"/>
            <a:chOff x="1164" y="924"/>
            <a:chExt cx="1908" cy="1908"/>
          </a:xfrm>
        </p:grpSpPr>
        <p:grpSp>
          <p:nvGrpSpPr>
            <p:cNvPr id="19526" name="Group 4"/>
            <p:cNvGrpSpPr>
              <a:grpSpLocks/>
            </p:cNvGrpSpPr>
            <p:nvPr/>
          </p:nvGrpSpPr>
          <p:grpSpPr bwMode="auto">
            <a:xfrm>
              <a:off x="1164" y="924"/>
              <a:ext cx="1908" cy="1908"/>
              <a:chOff x="1164" y="1488"/>
              <a:chExt cx="1344" cy="1344"/>
            </a:xfrm>
          </p:grpSpPr>
          <p:sp>
            <p:nvSpPr>
              <p:cNvPr id="19528" name="Oval 5"/>
              <p:cNvSpPr>
                <a:spLocks noChangeArrowheads="1"/>
              </p:cNvSpPr>
              <p:nvPr/>
            </p:nvSpPr>
            <p:spPr bwMode="auto">
              <a:xfrm>
                <a:off x="1164" y="1488"/>
                <a:ext cx="1344" cy="134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3419FB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66FF"/>
                  </a:solidFill>
                </a:endParaRPr>
              </a:p>
            </p:txBody>
          </p:sp>
          <p:sp>
            <p:nvSpPr>
              <p:cNvPr id="19529" name="Oval 6"/>
              <p:cNvSpPr>
                <a:spLocks noChangeArrowheads="1"/>
              </p:cNvSpPr>
              <p:nvPr/>
            </p:nvSpPr>
            <p:spPr bwMode="auto">
              <a:xfrm>
                <a:off x="1212" y="1536"/>
                <a:ext cx="1248" cy="1248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1DF72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9530" name="Oval 7"/>
              <p:cNvSpPr>
                <a:spLocks noChangeArrowheads="1"/>
              </p:cNvSpPr>
              <p:nvPr/>
            </p:nvSpPr>
            <p:spPr bwMode="auto">
              <a:xfrm>
                <a:off x="1284" y="1608"/>
                <a:ext cx="1104" cy="1104"/>
              </a:xfrm>
              <a:prstGeom prst="ellipse">
                <a:avLst/>
              </a:prstGeom>
              <a:gradFill rotWithShape="1">
                <a:gsLst>
                  <a:gs pos="0">
                    <a:srgbClr val="F4F42C"/>
                  </a:gs>
                  <a:gs pos="100000">
                    <a:srgbClr val="FB291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9527" name="AutoShape 8"/>
            <p:cNvSpPr>
              <a:spLocks noChangeArrowheads="1"/>
            </p:cNvSpPr>
            <p:nvPr/>
          </p:nvSpPr>
          <p:spPr bwMode="auto">
            <a:xfrm>
              <a:off x="1374" y="1156"/>
              <a:ext cx="1488" cy="1444"/>
            </a:xfrm>
            <a:prstGeom prst="star32">
              <a:avLst>
                <a:gd name="adj" fmla="val 43144"/>
              </a:avLst>
            </a:prstGeom>
            <a:gradFill rotWithShape="1">
              <a:gsLst>
                <a:gs pos="0">
                  <a:srgbClr val="3419FB"/>
                </a:gs>
                <a:gs pos="100000">
                  <a:srgbClr val="180C7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60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59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58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57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56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55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54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53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52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49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48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47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46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45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44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43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41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40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39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38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37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36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35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32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31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30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29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28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27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26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25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24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23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22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21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20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19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18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17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15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14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13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12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11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10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09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08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07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06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05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04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03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02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01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629400" y="48895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4F42C"/>
                </a:solidFill>
                <a:latin typeface="VNI-Souvir" pitchFamily="2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6500"/>
                            </p:stCondLst>
                            <p:childTnLst>
                              <p:par>
                                <p:cTn id="17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7500"/>
                            </p:stCondLst>
                            <p:childTnLst>
                              <p:par>
                                <p:cTn id="17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95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25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4500"/>
                            </p:stCondLst>
                            <p:childTnLst>
                              <p:par>
                                <p:cTn id="20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5500"/>
                            </p:stCondLst>
                            <p:childTnLst>
                              <p:par>
                                <p:cTn id="20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6500"/>
                            </p:stCondLst>
                            <p:childTnLst>
                              <p:par>
                                <p:cTn id="2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7500"/>
                            </p:stCondLst>
                            <p:childTnLst>
                              <p:par>
                                <p:cTn id="2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9500"/>
                            </p:stCondLst>
                            <p:childTnLst>
                              <p:par>
                                <p:cTn id="2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500"/>
                            </p:stCondLst>
                            <p:childTnLst>
                              <p:par>
                                <p:cTn id="22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1500"/>
                            </p:stCondLst>
                            <p:childTnLst>
                              <p:par>
                                <p:cTn id="23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2500"/>
                            </p:stCondLst>
                            <p:childTnLst>
                              <p:par>
                                <p:cTn id="2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45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55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6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7500"/>
                            </p:stCondLst>
                            <p:childTnLst>
                              <p:par>
                                <p:cTn id="25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9500"/>
                            </p:stCondLst>
                            <p:childTnLst>
                              <p:par>
                                <p:cTn id="26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6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 animBg="1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  <p:bldP spid="7231" grpId="0" autoUpdateAnimBg="0"/>
      <p:bldP spid="7232" grpId="0" autoUpdateAnimBg="0"/>
      <p:bldP spid="7233" grpId="0" autoUpdateAnimBg="0"/>
      <p:bldP spid="7234" grpId="0" autoUpdateAnimBg="0"/>
      <p:bldP spid="7235" grpId="0" autoUpdateAnimBg="0"/>
      <p:bldP spid="7236" grpId="0" autoUpdateAnimBg="0"/>
      <p:bldP spid="723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7223" y="0"/>
            <a:ext cx="686277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VÒNG 2: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Vượt chướng ngại vật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74888"/>
            <a:ext cx="9144000" cy="2654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Ô chữ gồm 8 câu hỏi tương ứng với 8 hàng ngang.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Mỗi đội lần lượt trả lời.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Mỗi câu trả lời đúng được 10đ. Trả lời sai không bị trừ điểm.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>
                <a:latin typeface="Tahoma" pitchFamily="34" charset="0"/>
                <a:cs typeface="Tahoma" pitchFamily="34" charset="0"/>
              </a:rPr>
              <a:t>Đội nào trả lời đúng từ chìa khóa của ô chữ </a:t>
            </a:r>
            <a:r>
              <a:rPr lang="en-US" sz="28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Trước khi giải hết ô chữ</a:t>
            </a:r>
            <a:r>
              <a:rPr lang="en-US" sz="2800">
                <a:latin typeface="Tahoma" pitchFamily="34" charset="0"/>
                <a:cs typeface="Tahoma" pitchFamily="34" charset="0"/>
              </a:rPr>
              <a:t> sẽ được 30đ thưởng.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1905000"/>
          <a:ext cx="2971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993" name="Group 465"/>
          <p:cNvGraphicFramePr>
            <a:graphicFrameLocks noGrp="1"/>
          </p:cNvGraphicFramePr>
          <p:nvPr/>
        </p:nvGraphicFramePr>
        <p:xfrm>
          <a:off x="1600200" y="2333625"/>
          <a:ext cx="4953000" cy="371475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90800" y="2778125"/>
          <a:ext cx="3494088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56"/>
                <a:gridCol w="499056"/>
                <a:gridCol w="499056"/>
                <a:gridCol w="499056"/>
                <a:gridCol w="499056"/>
                <a:gridCol w="499056"/>
                <a:gridCol w="499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95500" y="3200400"/>
          <a:ext cx="5486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/>
                <a:gridCol w="498764"/>
                <a:gridCol w="498764"/>
                <a:gridCol w="498764"/>
                <a:gridCol w="498764"/>
                <a:gridCol w="498764"/>
                <a:gridCol w="498764"/>
                <a:gridCol w="498764"/>
                <a:gridCol w="498764"/>
                <a:gridCol w="498764"/>
                <a:gridCol w="498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84325" y="3667125"/>
          <a:ext cx="60198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12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70225" y="4124325"/>
          <a:ext cx="45339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826"/>
                <a:gridCol w="503826"/>
                <a:gridCol w="503826"/>
                <a:gridCol w="503826"/>
                <a:gridCol w="503826"/>
                <a:gridCol w="503826"/>
                <a:gridCol w="503826"/>
                <a:gridCol w="503826"/>
                <a:gridCol w="503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78038" y="4572000"/>
          <a:ext cx="500538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59"/>
                <a:gridCol w="500559"/>
                <a:gridCol w="500559"/>
                <a:gridCol w="500559"/>
                <a:gridCol w="500559"/>
                <a:gridCol w="500559"/>
                <a:gridCol w="500559"/>
                <a:gridCol w="500559"/>
                <a:gridCol w="500559"/>
                <a:gridCol w="5005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ounded Rectangle 13">
            <a:hlinkClick r:id="rId2" action="ppaction://hlinksldjump"/>
          </p:cNvPr>
          <p:cNvSpPr/>
          <p:nvPr/>
        </p:nvSpPr>
        <p:spPr>
          <a:xfrm>
            <a:off x="685800" y="18288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5" name="Rounded Rectangle 14">
            <a:hlinkClick r:id="rId3" action="ppaction://hlinksldjump"/>
          </p:cNvPr>
          <p:cNvSpPr/>
          <p:nvPr/>
        </p:nvSpPr>
        <p:spPr>
          <a:xfrm>
            <a:off x="685800" y="22860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685800" y="27432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685800" y="32004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685800" y="36576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9" name="Rounded Rectangle 18">
            <a:hlinkClick r:id="rId7" action="ppaction://hlinksldjump"/>
          </p:cNvPr>
          <p:cNvSpPr/>
          <p:nvPr/>
        </p:nvSpPr>
        <p:spPr>
          <a:xfrm>
            <a:off x="685800" y="41148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0" name="Rounded Rectangle 19">
            <a:hlinkClick r:id="rId8" action="ppaction://hlinksldjump"/>
          </p:cNvPr>
          <p:cNvSpPr/>
          <p:nvPr/>
        </p:nvSpPr>
        <p:spPr>
          <a:xfrm>
            <a:off x="685800" y="45720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3" name="Rounded Rectangle 22">
            <a:hlinkClick r:id="rId9" action="ppaction://hlinksldjump"/>
          </p:cNvPr>
          <p:cNvSpPr/>
          <p:nvPr/>
        </p:nvSpPr>
        <p:spPr>
          <a:xfrm>
            <a:off x="685800" y="5105400"/>
            <a:ext cx="533400" cy="381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2"/>
                </a:solidFill>
              </a:rPr>
              <a:t>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968625" y="1211263"/>
          <a:ext cx="2438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/>
                <a:gridCol w="487680"/>
                <a:gridCol w="487680"/>
                <a:gridCol w="487680"/>
                <a:gridCol w="487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>
            <a:hlinkClick r:id="rId10" action="ppaction://hlinksldjump"/>
          </p:cNvPr>
          <p:cNvSpPr/>
          <p:nvPr/>
        </p:nvSpPr>
        <p:spPr>
          <a:xfrm>
            <a:off x="3201798" y="219670"/>
            <a:ext cx="19736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Ô chữ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28900" y="5105400"/>
          <a:ext cx="3886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717" name="Group 397"/>
          <p:cNvGraphicFramePr>
            <a:graphicFrameLocks noGrp="1"/>
          </p:cNvGraphicFramePr>
          <p:nvPr/>
        </p:nvGraphicFramePr>
        <p:xfrm>
          <a:off x="2606675" y="1914525"/>
          <a:ext cx="2971800" cy="3810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720" name="Group 400"/>
          <p:cNvGraphicFramePr>
            <a:graphicFrameLocks noGrp="1"/>
          </p:cNvGraphicFramePr>
          <p:nvPr/>
        </p:nvGraphicFramePr>
        <p:xfrm>
          <a:off x="1616075" y="2357438"/>
          <a:ext cx="4953000" cy="371475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19" name="Group 399"/>
          <p:cNvGraphicFramePr>
            <a:graphicFrameLocks noGrp="1"/>
          </p:cNvGraphicFramePr>
          <p:nvPr/>
        </p:nvGraphicFramePr>
        <p:xfrm>
          <a:off x="2606675" y="2787650"/>
          <a:ext cx="3494088" cy="371475"/>
        </p:xfrm>
        <a:graphic>
          <a:graphicData uri="http://schemas.openxmlformats.org/drawingml/2006/table">
            <a:tbl>
              <a:tblPr/>
              <a:tblGrid>
                <a:gridCol w="498475"/>
                <a:gridCol w="500063"/>
                <a:gridCol w="498475"/>
                <a:gridCol w="498475"/>
                <a:gridCol w="500062"/>
                <a:gridCol w="498475"/>
                <a:gridCol w="5000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722" name="Group 402"/>
          <p:cNvGraphicFramePr>
            <a:graphicFrameLocks noGrp="1"/>
          </p:cNvGraphicFramePr>
          <p:nvPr/>
        </p:nvGraphicFramePr>
        <p:xfrm>
          <a:off x="2111375" y="3209925"/>
          <a:ext cx="5486400" cy="371475"/>
        </p:xfrm>
        <a:graphic>
          <a:graphicData uri="http://schemas.openxmlformats.org/drawingml/2006/table">
            <a:tbl>
              <a:tblPr/>
              <a:tblGrid>
                <a:gridCol w="498475"/>
                <a:gridCol w="498475"/>
                <a:gridCol w="500063"/>
                <a:gridCol w="498475"/>
                <a:gridCol w="498475"/>
                <a:gridCol w="498475"/>
                <a:gridCol w="498475"/>
                <a:gridCol w="498475"/>
                <a:gridCol w="500062"/>
                <a:gridCol w="498475"/>
                <a:gridCol w="4984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723" name="Group 403"/>
          <p:cNvGraphicFramePr>
            <a:graphicFrameLocks noGrp="1"/>
          </p:cNvGraphicFramePr>
          <p:nvPr/>
        </p:nvGraphicFramePr>
        <p:xfrm>
          <a:off x="1600200" y="3678238"/>
          <a:ext cx="6019800" cy="371475"/>
        </p:xfrm>
        <a:graphic>
          <a:graphicData uri="http://schemas.openxmlformats.org/drawingml/2006/table">
            <a:tbl>
              <a:tblPr/>
              <a:tblGrid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  <a:gridCol w="5016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 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900" name="Group 396"/>
          <p:cNvGraphicFramePr>
            <a:graphicFrameLocks noGrp="1"/>
          </p:cNvGraphicFramePr>
          <p:nvPr/>
        </p:nvGraphicFramePr>
        <p:xfrm>
          <a:off x="3086100" y="4135438"/>
          <a:ext cx="4533900" cy="371475"/>
        </p:xfrm>
        <a:graphic>
          <a:graphicData uri="http://schemas.openxmlformats.org/drawingml/2006/table">
            <a:tbl>
              <a:tblPr/>
              <a:tblGrid>
                <a:gridCol w="503238"/>
                <a:gridCol w="504825"/>
                <a:gridCol w="503237"/>
                <a:gridCol w="503238"/>
                <a:gridCol w="504825"/>
                <a:gridCol w="503237"/>
                <a:gridCol w="504825"/>
                <a:gridCol w="503238"/>
                <a:gridCol w="503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99" name="Group 395"/>
          <p:cNvGraphicFramePr>
            <a:graphicFrameLocks noGrp="1"/>
          </p:cNvGraphicFramePr>
          <p:nvPr/>
        </p:nvGraphicFramePr>
        <p:xfrm>
          <a:off x="2093913" y="4581525"/>
          <a:ext cx="5005387" cy="371475"/>
        </p:xfrm>
        <a:graphic>
          <a:graphicData uri="http://schemas.openxmlformats.org/drawingml/2006/table">
            <a:tbl>
              <a:tblPr/>
              <a:tblGrid>
                <a:gridCol w="500062"/>
                <a:gridCol w="501650"/>
                <a:gridCol w="500063"/>
                <a:gridCol w="500062"/>
                <a:gridCol w="501650"/>
                <a:gridCol w="500063"/>
                <a:gridCol w="500062"/>
                <a:gridCol w="501650"/>
                <a:gridCol w="500063"/>
                <a:gridCol w="5000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724" name="Group 404"/>
          <p:cNvGraphicFramePr>
            <a:graphicFrameLocks noGrp="1"/>
          </p:cNvGraphicFramePr>
          <p:nvPr/>
        </p:nvGraphicFramePr>
        <p:xfrm>
          <a:off x="2632075" y="5118100"/>
          <a:ext cx="3886200" cy="371475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971800" y="1219200"/>
          <a:ext cx="24384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/>
                <a:gridCol w="487680"/>
                <a:gridCol w="487680"/>
                <a:gridCol w="487680"/>
                <a:gridCol w="487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1884</Words>
  <Application>Microsoft Office PowerPoint</Application>
  <PresentationFormat>On-screen Show (4:3)</PresentationFormat>
  <Paragraphs>882</Paragraphs>
  <Slides>28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Tahoma</vt:lpstr>
      <vt:lpstr>Symbol</vt:lpstr>
      <vt:lpstr>Times New Roman</vt:lpstr>
      <vt:lpstr>VNI-Souvir</vt:lpstr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121</cp:revision>
  <dcterms:created xsi:type="dcterms:W3CDTF">2016-11-12T20:22:08Z</dcterms:created>
  <dcterms:modified xsi:type="dcterms:W3CDTF">2016-12-04T01:33:09Z</dcterms:modified>
</cp:coreProperties>
</file>